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91"/>
  </p:notesMasterIdLst>
  <p:sldIdLst>
    <p:sldId id="263" r:id="rId4"/>
    <p:sldId id="269" r:id="rId5"/>
    <p:sldId id="270" r:id="rId6"/>
    <p:sldId id="271" r:id="rId7"/>
    <p:sldId id="333" r:id="rId8"/>
    <p:sldId id="334" r:id="rId9"/>
    <p:sldId id="265" r:id="rId10"/>
    <p:sldId id="264" r:id="rId11"/>
    <p:sldId id="266" r:id="rId12"/>
    <p:sldId id="324" r:id="rId13"/>
    <p:sldId id="267" r:id="rId14"/>
    <p:sldId id="268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9" r:id="rId23"/>
    <p:sldId id="290" r:id="rId24"/>
    <p:sldId id="287" r:id="rId25"/>
    <p:sldId id="288" r:id="rId26"/>
    <p:sldId id="285" r:id="rId27"/>
    <p:sldId id="286" r:id="rId28"/>
    <p:sldId id="282" r:id="rId29"/>
    <p:sldId id="283" r:id="rId30"/>
    <p:sldId id="284" r:id="rId31"/>
    <p:sldId id="325" r:id="rId32"/>
    <p:sldId id="326" r:id="rId33"/>
    <p:sldId id="291" r:id="rId34"/>
    <p:sldId id="300" r:id="rId35"/>
    <p:sldId id="299" r:id="rId36"/>
    <p:sldId id="298" r:id="rId37"/>
    <p:sldId id="297" r:id="rId38"/>
    <p:sldId id="296" r:id="rId39"/>
    <p:sldId id="295" r:id="rId40"/>
    <p:sldId id="328" r:id="rId41"/>
    <p:sldId id="294" r:id="rId42"/>
    <p:sldId id="293" r:id="rId43"/>
    <p:sldId id="292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27" r:id="rId53"/>
    <p:sldId id="309" r:id="rId54"/>
    <p:sldId id="310" r:id="rId55"/>
    <p:sldId id="311" r:id="rId56"/>
    <p:sldId id="312" r:id="rId57"/>
    <p:sldId id="313" r:id="rId58"/>
    <p:sldId id="314" r:id="rId59"/>
    <p:sldId id="329" r:id="rId60"/>
    <p:sldId id="315" r:id="rId61"/>
    <p:sldId id="256" r:id="rId62"/>
    <p:sldId id="257" r:id="rId63"/>
    <p:sldId id="258" r:id="rId64"/>
    <p:sldId id="340" r:id="rId65"/>
    <p:sldId id="342" r:id="rId66"/>
    <p:sldId id="345" r:id="rId67"/>
    <p:sldId id="343" r:id="rId68"/>
    <p:sldId id="341" r:id="rId69"/>
    <p:sldId id="259" r:id="rId70"/>
    <p:sldId id="349" r:id="rId71"/>
    <p:sldId id="272" r:id="rId72"/>
    <p:sldId id="346" r:id="rId73"/>
    <p:sldId id="348" r:id="rId74"/>
    <p:sldId id="347" r:id="rId75"/>
    <p:sldId id="273" r:id="rId76"/>
    <p:sldId id="344" r:id="rId77"/>
    <p:sldId id="339" r:id="rId78"/>
    <p:sldId id="318" r:id="rId79"/>
    <p:sldId id="274" r:id="rId80"/>
    <p:sldId id="317" r:id="rId81"/>
    <p:sldId id="319" r:id="rId82"/>
    <p:sldId id="320" r:id="rId83"/>
    <p:sldId id="337" r:id="rId84"/>
    <p:sldId id="321" r:id="rId85"/>
    <p:sldId id="335" r:id="rId86"/>
    <p:sldId id="322" r:id="rId87"/>
    <p:sldId id="338" r:id="rId88"/>
    <p:sldId id="316" r:id="rId89"/>
    <p:sldId id="323" r:id="rId90"/>
  </p:sldIdLst>
  <p:sldSz cx="10077450" cy="7562850"/>
  <p:notesSz cx="7559675" cy="10691813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485" autoAdjust="0"/>
    <p:restoredTop sz="94660"/>
  </p:normalViewPr>
  <p:slideViewPr>
    <p:cSldViewPr>
      <p:cViewPr>
        <p:scale>
          <a:sx n="80" d="100"/>
          <a:sy n="80" d="100"/>
        </p:scale>
        <p:origin x="-696" y="228"/>
      </p:cViewPr>
      <p:guideLst>
        <p:guide orient="horz" pos="2382"/>
        <p:guide pos="31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E970C-9BE5-4436-8200-43A914B960C3}" type="datetimeFigureOut">
              <a:rPr lang="es-AR" smtClean="0"/>
              <a:pPr/>
              <a:t>31/7/2020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09663" y="801688"/>
            <a:ext cx="534035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8B12A-97AD-4430-9F94-41807549EBB5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95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8B12A-97AD-4430-9F94-41807549EBB5}" type="slidenum">
              <a:rPr lang="es-AR" smtClean="0"/>
              <a:pPr/>
              <a:t>83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8867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4800" y="5824080"/>
            <a:ext cx="8867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480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4836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603240" y="353304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01320" y="353304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4800" y="582408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603240" y="582408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01320" y="582408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4800" y="3533040"/>
            <a:ext cx="8867160" cy="4385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886716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9120" y="1846440"/>
            <a:ext cx="9069120" cy="5853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480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4800" y="3533040"/>
            <a:ext cx="8867160" cy="4385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4836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4800" y="5824080"/>
            <a:ext cx="8867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8867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4800" y="5824080"/>
            <a:ext cx="8867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480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14836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603240" y="353304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601320" y="353304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4800" y="582408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603240" y="582408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601320" y="582408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604800" y="3533040"/>
            <a:ext cx="8867160" cy="4385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886716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886716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69120" y="1846440"/>
            <a:ext cx="9069120" cy="5853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480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14836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4800" y="5824080"/>
            <a:ext cx="8867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8867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04800" y="5824080"/>
            <a:ext cx="8867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480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514836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3603240" y="353304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601320" y="353304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604800" y="582408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3603240" y="582408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6601320" y="582408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9120" y="1846440"/>
            <a:ext cx="9069120" cy="5853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480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4836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4800" y="5824080"/>
            <a:ext cx="8867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"/>
          <p:cNvSpPr/>
          <p:nvPr/>
        </p:nvSpPr>
        <p:spPr>
          <a:xfrm>
            <a:off x="0" y="0"/>
            <a:ext cx="10077120" cy="5671080"/>
          </a:xfrm>
          <a:custGeom>
            <a:avLst/>
            <a:gdLst/>
            <a:ahLst/>
            <a:cxnLst/>
            <a:rect l="0" t="0" r="r" b="b"/>
            <a:pathLst>
              <a:path w="27992" h="15753">
                <a:moveTo>
                  <a:pt x="0" y="15752"/>
                </a:moveTo>
                <a:lnTo>
                  <a:pt x="0" y="0"/>
                </a:lnTo>
                <a:lnTo>
                  <a:pt x="27991" y="0"/>
                </a:lnTo>
                <a:lnTo>
                  <a:pt x="27991" y="10417"/>
                </a:lnTo>
                <a:lnTo>
                  <a:pt x="0" y="15752"/>
                </a:lnTo>
              </a:path>
            </a:pathLst>
          </a:custGeom>
          <a:solidFill>
            <a:srgbClr val="E0E0E0"/>
          </a:solidFill>
          <a:ln>
            <a:noFill/>
          </a:ln>
        </p:spPr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 rot="20951400">
            <a:off x="504000" y="346932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AR" sz="7500" b="1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 rot="20951400">
            <a:off x="604800" y="4793400"/>
            <a:ext cx="886752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ctr">
              <a:spcAft>
                <a:spcPts val="157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latin typeface="Arial"/>
              </a:rPr>
              <a:t>Pulse para editar el formato de esquema del texto</a:t>
            </a:r>
          </a:p>
          <a:p>
            <a:pPr marL="864000" lvl="1" indent="-324000" algn="ctr">
              <a:spcAft>
                <a:spcPts val="1131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800" b="0" strike="noStrike" spc="-1">
                <a:latin typeface="Arial"/>
              </a:rPr>
              <a:t>Segundo nivel del esquema</a:t>
            </a:r>
          </a:p>
          <a:p>
            <a:pPr marL="1296000" lvl="2" indent="-288000" algn="ctr">
              <a:spcAft>
                <a:spcPts val="8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latin typeface="Arial"/>
              </a:rPr>
              <a:t>Tercer nivel del esquema</a:t>
            </a:r>
          </a:p>
          <a:p>
            <a:pPr marL="1728000" lvl="3" indent="-216000" algn="ctr">
              <a:spcAft>
                <a:spcPts val="561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latin typeface="Arial"/>
              </a:rPr>
              <a:t>Cuarto nivel del esquema</a:t>
            </a:r>
          </a:p>
          <a:p>
            <a:pPr marL="2160000" lvl="4" indent="-216000" algn="ctr">
              <a:spcAft>
                <a:spcPts val="28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Quinto nivel del esquema</a:t>
            </a:r>
          </a:p>
          <a:p>
            <a:pPr marL="2592000" lvl="5" indent="-216000" algn="ctr">
              <a:spcAft>
                <a:spcPts val="28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Sexto nivel del esquema</a:t>
            </a:r>
          </a:p>
          <a:p>
            <a:pPr marL="3024000" lvl="6" indent="-216000" algn="ctr">
              <a:spcAft>
                <a:spcPts val="28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Séptimo nivel del esquema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7017480" y="6553800"/>
            <a:ext cx="2878920" cy="5220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AR" sz="1400" b="0" strike="noStrike" spc="-1">
                <a:latin typeface="Liberation Sans Narrow"/>
              </a:rPr>
              <a:t>&lt;fecha/hora&gt;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>
            <a:off x="5578200" y="6841800"/>
            <a:ext cx="4318560" cy="5220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AR" sz="1400" b="0" strike="noStrike" spc="-1">
                <a:latin typeface="Liberation Sans Narrow"/>
              </a:rPr>
              <a:t>&lt;pie de página&gt;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7377480" y="6121440"/>
            <a:ext cx="2519280" cy="5220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4F1CDB0E-84F3-41F0-B28F-8373F994EF9B}" type="slidenum">
              <a:rPr lang="es-AR" sz="2600" b="0" strike="noStrike" spc="-1">
                <a:latin typeface="Liberation Sans Narrow"/>
              </a:rPr>
              <a:pPr algn="r"/>
              <a:t>‹Nº›</a:t>
            </a:fld>
            <a:endParaRPr lang="es-AR" sz="2600" b="0" strike="noStrike" spc="-1">
              <a:latin typeface="Liberation Sans Narrow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1"/>
          <p:cNvSpPr/>
          <p:nvPr/>
        </p:nvSpPr>
        <p:spPr>
          <a:xfrm>
            <a:off x="1096920" y="5853600"/>
            <a:ext cx="8980200" cy="1708560"/>
          </a:xfrm>
          <a:custGeom>
            <a:avLst/>
            <a:gdLst/>
            <a:ahLst/>
            <a:cxnLst/>
            <a:rect l="0" t="0" r="r" b="b"/>
            <a:pathLst>
              <a:path w="24945" h="4746">
                <a:moveTo>
                  <a:pt x="0" y="4745"/>
                </a:moveTo>
                <a:lnTo>
                  <a:pt x="24943" y="4744"/>
                </a:lnTo>
                <a:lnTo>
                  <a:pt x="24944" y="0"/>
                </a:lnTo>
                <a:lnTo>
                  <a:pt x="0" y="4745"/>
                </a:lnTo>
              </a:path>
            </a:pathLst>
          </a:custGeom>
          <a:solidFill>
            <a:srgbClr val="E0E0E0"/>
          </a:solidFill>
          <a:ln>
            <a:noFill/>
          </a:ln>
        </p:spPr>
      </p:sp>
      <p:sp>
        <p:nvSpPr>
          <p:cNvPr id="43" name="Freeform 2"/>
          <p:cNvSpPr/>
          <p:nvPr/>
        </p:nvSpPr>
        <p:spPr>
          <a:xfrm>
            <a:off x="0" y="0"/>
            <a:ext cx="10077120" cy="2013120"/>
          </a:xfrm>
          <a:custGeom>
            <a:avLst/>
            <a:gdLst/>
            <a:ahLst/>
            <a:cxnLst/>
            <a:rect l="0" t="0" r="r" b="b"/>
            <a:pathLst>
              <a:path w="27992" h="5592">
                <a:moveTo>
                  <a:pt x="0" y="5591"/>
                </a:moveTo>
                <a:lnTo>
                  <a:pt x="0" y="0"/>
                </a:lnTo>
                <a:lnTo>
                  <a:pt x="27991" y="0"/>
                </a:lnTo>
                <a:lnTo>
                  <a:pt x="27991" y="255"/>
                </a:lnTo>
                <a:lnTo>
                  <a:pt x="0" y="5591"/>
                </a:lnTo>
              </a:path>
            </a:pathLst>
          </a:custGeom>
          <a:solidFill>
            <a:srgbClr val="E0E0E0"/>
          </a:solidFill>
          <a:ln>
            <a:noFill/>
          </a:ln>
        </p:spPr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 rot="20951400">
            <a:off x="105840" y="-21672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AR" sz="4800" b="1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503280" y="2021040"/>
            <a:ext cx="886716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just">
              <a:spcAft>
                <a:spcPts val="1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600" b="0" strike="noStrike" spc="-1">
                <a:latin typeface="Arial"/>
              </a:rPr>
              <a:t>Pulse para editar el formato de esquema del texto</a:t>
            </a:r>
          </a:p>
          <a:p>
            <a:pPr marL="864000" lvl="1" indent="-324000" algn="just">
              <a:spcAft>
                <a:spcPts val="1131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600" b="0" strike="noStrike" spc="-1">
                <a:latin typeface="Arial"/>
              </a:rPr>
              <a:t>Segundo nivel del esquema</a:t>
            </a:r>
          </a:p>
          <a:p>
            <a:pPr marL="1296000" lvl="2" indent="-288000" algn="just">
              <a:spcAft>
                <a:spcPts val="8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latin typeface="Arial"/>
              </a:rPr>
              <a:t>Tercer nivel del esquema</a:t>
            </a:r>
          </a:p>
          <a:p>
            <a:pPr marL="1728000" lvl="3" indent="-216000" algn="just">
              <a:spcAft>
                <a:spcPts val="561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latin typeface="Arial"/>
              </a:rPr>
              <a:t>Cuarto nivel del esquema</a:t>
            </a:r>
          </a:p>
          <a:p>
            <a:pPr marL="2160000" lvl="4" indent="-216000" algn="just">
              <a:spcAft>
                <a:spcPts val="28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Quinto nivel del esquema</a:t>
            </a:r>
          </a:p>
          <a:p>
            <a:pPr marL="2592000" lvl="5" indent="-216000" algn="just">
              <a:spcAft>
                <a:spcPts val="28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Sexto nivel del esquema</a:t>
            </a:r>
          </a:p>
          <a:p>
            <a:pPr marL="3024000" lvl="6" indent="-216000" algn="just">
              <a:spcAft>
                <a:spcPts val="28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Séptimo nivel del esquema</a:t>
            </a:r>
          </a:p>
        </p:txBody>
      </p:sp>
      <p:sp>
        <p:nvSpPr>
          <p:cNvPr id="46" name="PlaceHolder 5"/>
          <p:cNvSpPr>
            <a:spLocks noGrp="1"/>
          </p:cNvSpPr>
          <p:nvPr>
            <p:ph type="dt"/>
          </p:nvPr>
        </p:nvSpPr>
        <p:spPr>
          <a:xfrm>
            <a:off x="7017480" y="6553800"/>
            <a:ext cx="2878920" cy="5220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AR" sz="1400" b="0" strike="noStrike" spc="-1">
                <a:latin typeface="Arial"/>
              </a:rPr>
              <a:t>&lt;fecha/hora&gt;</a:t>
            </a:r>
          </a:p>
        </p:txBody>
      </p:sp>
      <p:sp>
        <p:nvSpPr>
          <p:cNvPr id="47" name="PlaceHolder 6"/>
          <p:cNvSpPr>
            <a:spLocks noGrp="1"/>
          </p:cNvSpPr>
          <p:nvPr>
            <p:ph type="ftr"/>
          </p:nvPr>
        </p:nvSpPr>
        <p:spPr>
          <a:xfrm>
            <a:off x="5578200" y="6841800"/>
            <a:ext cx="4318560" cy="5220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AR" sz="1400" b="0" strike="noStrike" spc="-1">
                <a:latin typeface="Arial"/>
              </a:rPr>
              <a:t>&lt;pie de página&gt;</a:t>
            </a:r>
          </a:p>
        </p:txBody>
      </p:sp>
      <p:sp>
        <p:nvSpPr>
          <p:cNvPr id="48" name="PlaceHolder 7"/>
          <p:cNvSpPr>
            <a:spLocks noGrp="1"/>
          </p:cNvSpPr>
          <p:nvPr>
            <p:ph type="sldNum"/>
          </p:nvPr>
        </p:nvSpPr>
        <p:spPr>
          <a:xfrm>
            <a:off x="7377480" y="6121440"/>
            <a:ext cx="2519280" cy="5220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7124785E-FBEF-4850-AD42-3AD61EE8F6C1}" type="slidenum">
              <a:rPr lang="es-AR" sz="2600" b="0" strike="noStrike" spc="-1">
                <a:latin typeface="Arial"/>
              </a:rPr>
              <a:pPr algn="r"/>
              <a:t>‹Nº›</a:t>
            </a:fld>
            <a:endParaRPr lang="es-AR" sz="26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1"/>
          <p:cNvSpPr/>
          <p:nvPr/>
        </p:nvSpPr>
        <p:spPr>
          <a:xfrm>
            <a:off x="1096920" y="5853600"/>
            <a:ext cx="8980200" cy="1708560"/>
          </a:xfrm>
          <a:custGeom>
            <a:avLst/>
            <a:gdLst/>
            <a:ahLst/>
            <a:cxnLst/>
            <a:rect l="0" t="0" r="r" b="b"/>
            <a:pathLst>
              <a:path w="24945" h="4746">
                <a:moveTo>
                  <a:pt x="0" y="4745"/>
                </a:moveTo>
                <a:lnTo>
                  <a:pt x="24943" y="4744"/>
                </a:lnTo>
                <a:lnTo>
                  <a:pt x="24944" y="0"/>
                </a:lnTo>
                <a:lnTo>
                  <a:pt x="0" y="4745"/>
                </a:lnTo>
              </a:path>
            </a:pathLst>
          </a:custGeom>
          <a:solidFill>
            <a:srgbClr val="E0E0E0"/>
          </a:solidFill>
          <a:ln>
            <a:noFill/>
          </a:ln>
        </p:spPr>
      </p:sp>
      <p:sp>
        <p:nvSpPr>
          <p:cNvPr id="86" name="Freeform 2"/>
          <p:cNvSpPr/>
          <p:nvPr/>
        </p:nvSpPr>
        <p:spPr>
          <a:xfrm>
            <a:off x="0" y="548640"/>
            <a:ext cx="10077120" cy="7013880"/>
          </a:xfrm>
          <a:custGeom>
            <a:avLst/>
            <a:gdLst/>
            <a:ahLst/>
            <a:cxnLst/>
            <a:rect l="0" t="0" r="r" b="b"/>
            <a:pathLst>
              <a:path w="27992" h="19483">
                <a:moveTo>
                  <a:pt x="0" y="19482"/>
                </a:moveTo>
                <a:lnTo>
                  <a:pt x="508" y="19482"/>
                </a:lnTo>
                <a:lnTo>
                  <a:pt x="27991" y="14228"/>
                </a:lnTo>
                <a:lnTo>
                  <a:pt x="27991" y="0"/>
                </a:lnTo>
                <a:lnTo>
                  <a:pt x="0" y="5336"/>
                </a:lnTo>
                <a:lnTo>
                  <a:pt x="0" y="19482"/>
                </a:lnTo>
              </a:path>
            </a:pathLst>
          </a:custGeom>
          <a:solidFill>
            <a:srgbClr val="C0C0C0"/>
          </a:solidFill>
          <a:ln>
            <a:noFill/>
          </a:ln>
        </p:spPr>
      </p:sp>
      <p:sp>
        <p:nvSpPr>
          <p:cNvPr id="87" name="Freeform 3"/>
          <p:cNvSpPr/>
          <p:nvPr/>
        </p:nvSpPr>
        <p:spPr>
          <a:xfrm>
            <a:off x="0" y="0"/>
            <a:ext cx="10077480" cy="2287080"/>
          </a:xfrm>
          <a:custGeom>
            <a:avLst/>
            <a:gdLst/>
            <a:ahLst/>
            <a:cxnLst/>
            <a:rect l="0" t="0" r="r" b="b"/>
            <a:pathLst>
              <a:path w="27993" h="6353">
                <a:moveTo>
                  <a:pt x="1" y="6352"/>
                </a:moveTo>
                <a:lnTo>
                  <a:pt x="0" y="0"/>
                </a:lnTo>
                <a:lnTo>
                  <a:pt x="27991" y="0"/>
                </a:lnTo>
                <a:lnTo>
                  <a:pt x="27992" y="1016"/>
                </a:lnTo>
                <a:lnTo>
                  <a:pt x="1" y="6352"/>
                </a:lnTo>
              </a:path>
            </a:pathLst>
          </a:custGeom>
          <a:solidFill>
            <a:srgbClr val="E0E0E0"/>
          </a:solidFill>
          <a:ln>
            <a:noFill/>
          </a:ln>
        </p:spPr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 rot="20951400">
            <a:off x="108000" y="8532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AR" sz="4800" b="1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503640" y="2381400"/>
            <a:ext cx="886716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just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600" b="0" strike="noStrike" spc="-1">
                <a:latin typeface="Arial"/>
              </a:rPr>
              <a:t>Pulse para editar el formato de esquema del texto</a:t>
            </a:r>
          </a:p>
          <a:p>
            <a:pPr marL="864000" lvl="1" indent="-324000" algn="just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600" b="0" strike="noStrike" spc="-1">
                <a:latin typeface="Arial"/>
              </a:rPr>
              <a:t>Segundo nivel del esquema</a:t>
            </a:r>
          </a:p>
          <a:p>
            <a:pPr marL="1296000" lvl="2" indent="-288000" algn="just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latin typeface="Arial"/>
              </a:rPr>
              <a:t>Tercer nivel del esquema</a:t>
            </a:r>
          </a:p>
          <a:p>
            <a:pPr marL="1728000" lvl="3" indent="-216000" algn="just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latin typeface="Arial"/>
              </a:rPr>
              <a:t>Cuarto nivel del esquema</a:t>
            </a:r>
          </a:p>
          <a:p>
            <a:pPr marL="2160000" lvl="4" indent="-216000" algn="just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Quinto nivel del esquema</a:t>
            </a:r>
          </a:p>
          <a:p>
            <a:pPr marL="2592000" lvl="5" indent="-216000" algn="just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Sexto nivel del esquema</a:t>
            </a:r>
          </a:p>
          <a:p>
            <a:pPr marL="3024000" lvl="6" indent="-216000" algn="just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Séptimo nivel del esquema</a:t>
            </a:r>
          </a:p>
        </p:txBody>
      </p:sp>
      <p:sp>
        <p:nvSpPr>
          <p:cNvPr id="90" name="PlaceHolder 6"/>
          <p:cNvSpPr>
            <a:spLocks noGrp="1"/>
          </p:cNvSpPr>
          <p:nvPr>
            <p:ph type="dt"/>
          </p:nvPr>
        </p:nvSpPr>
        <p:spPr>
          <a:xfrm>
            <a:off x="7017480" y="6553800"/>
            <a:ext cx="2878920" cy="5220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AR" sz="1400" b="0" strike="noStrike" spc="-1">
                <a:latin typeface="Arial"/>
              </a:rPr>
              <a:t>&lt;fecha/hora&gt;</a:t>
            </a:r>
          </a:p>
        </p:txBody>
      </p:sp>
      <p:sp>
        <p:nvSpPr>
          <p:cNvPr id="91" name="PlaceHolder 7"/>
          <p:cNvSpPr>
            <a:spLocks noGrp="1"/>
          </p:cNvSpPr>
          <p:nvPr>
            <p:ph type="ftr"/>
          </p:nvPr>
        </p:nvSpPr>
        <p:spPr>
          <a:xfrm>
            <a:off x="5578200" y="6841800"/>
            <a:ext cx="4318560" cy="5220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AR" sz="1400" b="0" strike="noStrike" spc="-1">
                <a:latin typeface="Arial"/>
              </a:rPr>
              <a:t>&lt;pie de página&gt;</a:t>
            </a:r>
          </a:p>
        </p:txBody>
      </p:sp>
      <p:sp>
        <p:nvSpPr>
          <p:cNvPr id="92" name="PlaceHolder 8"/>
          <p:cNvSpPr>
            <a:spLocks noGrp="1"/>
          </p:cNvSpPr>
          <p:nvPr>
            <p:ph type="sldNum"/>
          </p:nvPr>
        </p:nvSpPr>
        <p:spPr>
          <a:xfrm>
            <a:off x="7377480" y="6121440"/>
            <a:ext cx="2519280" cy="5220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F1C7334C-7372-4648-B798-8ACC6D3D4A0A}" type="slidenum">
              <a:rPr lang="es-AR" sz="2600" b="0" strike="noStrike" spc="-1">
                <a:latin typeface="Arial"/>
              </a:rPr>
              <a:pPr algn="r"/>
              <a:t>‹Nº›</a:t>
            </a:fld>
            <a:endParaRPr lang="es-AR" sz="26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09767" y="923905"/>
            <a:ext cx="60007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4000" b="1" dirty="0"/>
              <a:t>Censo Nacional de</a:t>
            </a:r>
            <a:br>
              <a:rPr lang="es-AR" sz="4000" b="1" dirty="0"/>
            </a:br>
            <a:r>
              <a:rPr lang="es-AR" sz="4000" b="1" dirty="0"/>
              <a:t>Población, Hogares y Viviendas</a:t>
            </a:r>
            <a:br>
              <a:rPr lang="es-AR" sz="4000" b="1" dirty="0"/>
            </a:br>
            <a:r>
              <a:rPr lang="es-AR" sz="4000" b="1" dirty="0"/>
              <a:t>Ronda 2020</a:t>
            </a:r>
          </a:p>
        </p:txBody>
      </p:sp>
      <p:sp>
        <p:nvSpPr>
          <p:cNvPr id="4" name="3 Rectángulo"/>
          <p:cNvSpPr/>
          <p:nvPr/>
        </p:nvSpPr>
        <p:spPr>
          <a:xfrm>
            <a:off x="2258958" y="4281491"/>
            <a:ext cx="55595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2800" b="1" dirty="0"/>
              <a:t>Herramientas de Segmentación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466825" y="3458260"/>
            <a:ext cx="6858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s-AR" dirty="0" smtClean="0"/>
              <a:t>Supongamos que se desea tener segmentos de 36 viviendas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823884" y="995343"/>
            <a:ext cx="72152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Caso 1. ejemplo: pocas viviendas por manzana (ninguna manzana con mas de 20 viviendas).</a:t>
            </a:r>
            <a:endParaRPr lang="es-AR" dirty="0"/>
          </a:p>
        </p:txBody>
      </p:sp>
      <p:pic>
        <p:nvPicPr>
          <p:cNvPr id="1026" name="Picture 2" descr="C:\Users\SebastiánNicolás\Desktop\Charlas\Dirección Metodología INDEC\Imágenes\4 manzanas con viviendas 20 10 5 5.png"/>
          <p:cNvPicPr>
            <a:picLocks noChangeAspect="1" noChangeArrowheads="1"/>
          </p:cNvPicPr>
          <p:nvPr/>
        </p:nvPicPr>
        <p:blipFill>
          <a:blip r:embed="rId2"/>
          <a:srcRect l="11390" r="28154"/>
          <a:stretch>
            <a:fillRect/>
          </a:stretch>
        </p:blipFill>
        <p:spPr bwMode="auto">
          <a:xfrm>
            <a:off x="2252643" y="1925911"/>
            <a:ext cx="4929222" cy="3927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895453" y="995343"/>
            <a:ext cx="71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Caso donde se puede segmentar a </a:t>
            </a:r>
            <a:r>
              <a:rPr lang="es-AR" b="1" dirty="0"/>
              <a:t>manzana completa</a:t>
            </a:r>
            <a:endParaRPr lang="es-AR" dirty="0"/>
          </a:p>
        </p:txBody>
      </p:sp>
      <p:pic>
        <p:nvPicPr>
          <p:cNvPr id="2050" name="Picture 2" descr="C:\Users\SebastiánNicolás\Desktop\Charlas\Dirección Metodología INDEC\Imágenes\4 manzanas con viviendas 20 10 5 5 segmentadas.png"/>
          <p:cNvPicPr>
            <a:picLocks noChangeAspect="1" noChangeArrowheads="1"/>
          </p:cNvPicPr>
          <p:nvPr/>
        </p:nvPicPr>
        <p:blipFill>
          <a:blip r:embed="rId2"/>
          <a:srcRect l="10625" r="32499" b="7871"/>
          <a:stretch>
            <a:fillRect/>
          </a:stretch>
        </p:blipFill>
        <p:spPr bwMode="auto">
          <a:xfrm>
            <a:off x="1323949" y="1566847"/>
            <a:ext cx="6500858" cy="50720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752445" y="852467"/>
            <a:ext cx="7929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Caso donde es posible encontrar mas de una </a:t>
            </a:r>
            <a:r>
              <a:rPr lang="es-AR" dirty="0" err="1" smtClean="0"/>
              <a:t>segmentacion</a:t>
            </a:r>
            <a:endParaRPr lang="es-AR" dirty="0"/>
          </a:p>
        </p:txBody>
      </p:sp>
      <p:pic>
        <p:nvPicPr>
          <p:cNvPr id="3074" name="Picture 2" descr="C:\Users\SebastiánNicolás\Desktop\Charlas\Dirección Metodología INDEC\Imágenes\4 manzanas con viviendas 10 10 10 10.png"/>
          <p:cNvPicPr>
            <a:picLocks noChangeAspect="1" noChangeArrowheads="1"/>
          </p:cNvPicPr>
          <p:nvPr/>
        </p:nvPicPr>
        <p:blipFill>
          <a:blip r:embed="rId2"/>
          <a:srcRect l="15458" r="35792"/>
          <a:stretch>
            <a:fillRect/>
          </a:stretch>
        </p:blipFill>
        <p:spPr bwMode="auto">
          <a:xfrm>
            <a:off x="1609701" y="1495409"/>
            <a:ext cx="5572164" cy="5505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3467089" y="852467"/>
            <a:ext cx="2877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Segmentación Rojo-Verde</a:t>
            </a:r>
            <a:endParaRPr lang="es-AR" dirty="0"/>
          </a:p>
        </p:txBody>
      </p:sp>
      <p:pic>
        <p:nvPicPr>
          <p:cNvPr id="4098" name="Picture 2" descr="C:\Users\SebastiánNicolás\Desktop\Charlas\Dirección Metodología INDEC\Imágenes\4 manzanas con viviendas 10 10 10 10 segmentadas derecha izquierda.png"/>
          <p:cNvPicPr>
            <a:picLocks noChangeAspect="1" noChangeArrowheads="1"/>
          </p:cNvPicPr>
          <p:nvPr/>
        </p:nvPicPr>
        <p:blipFill>
          <a:blip r:embed="rId2"/>
          <a:srcRect l="11250" r="31875" b="7808"/>
          <a:stretch>
            <a:fillRect/>
          </a:stretch>
        </p:blipFill>
        <p:spPr bwMode="auto">
          <a:xfrm>
            <a:off x="1500318" y="1491897"/>
            <a:ext cx="6500858" cy="50756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3752841" y="852467"/>
            <a:ext cx="2967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Segmentación Azul-Marrón</a:t>
            </a:r>
            <a:endParaRPr lang="es-AR" dirty="0"/>
          </a:p>
        </p:txBody>
      </p:sp>
      <p:pic>
        <p:nvPicPr>
          <p:cNvPr id="5122" name="Picture 2" descr="C:\Users\SebastiánNicolás\Desktop\Charlas\Dirección Metodología INDEC\Imágenes\4 manzanas con viviendas 10 10 10 10 segmentadas arriba abajo.png"/>
          <p:cNvPicPr>
            <a:picLocks noChangeAspect="1" noChangeArrowheads="1"/>
          </p:cNvPicPr>
          <p:nvPr/>
        </p:nvPicPr>
        <p:blipFill>
          <a:blip r:embed="rId2"/>
          <a:srcRect l="13796" r="32454"/>
          <a:stretch>
            <a:fillRect/>
          </a:stretch>
        </p:blipFill>
        <p:spPr bwMode="auto">
          <a:xfrm>
            <a:off x="1752577" y="1566847"/>
            <a:ext cx="6143668" cy="5505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95255" y="638153"/>
            <a:ext cx="94298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También hay que considerar barreras urbanas (en este caso un canal), una </a:t>
            </a:r>
            <a:r>
              <a:rPr lang="es-AR" i="1" dirty="0" smtClean="0"/>
              <a:t>restricción</a:t>
            </a:r>
            <a:r>
              <a:rPr lang="es-AR" dirty="0" smtClean="0"/>
              <a:t> no mencionada previamente dado que no estaba aun incorporada a la descripción del problema.</a:t>
            </a:r>
            <a:endParaRPr lang="es-AR" dirty="0"/>
          </a:p>
        </p:txBody>
      </p:sp>
      <p:pic>
        <p:nvPicPr>
          <p:cNvPr id="6146" name="Picture 2" descr="C:\Users\SebastiánNicolás\Desktop\Charlas\Dirección Metodología INDEC\Imágenes\4 manzanas con viviendas 10 10 10 10 segmentadas derecha izquierda con canal.png"/>
          <p:cNvPicPr>
            <a:picLocks noChangeAspect="1" noChangeArrowheads="1"/>
          </p:cNvPicPr>
          <p:nvPr/>
        </p:nvPicPr>
        <p:blipFill>
          <a:blip r:embed="rId2"/>
          <a:srcRect l="12500" r="30624"/>
          <a:stretch>
            <a:fillRect/>
          </a:stretch>
        </p:blipFill>
        <p:spPr bwMode="auto">
          <a:xfrm>
            <a:off x="1752577" y="1495409"/>
            <a:ext cx="6500858" cy="5505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824147" y="852467"/>
            <a:ext cx="5968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eso determina que Azul-Marrón se prefiera a Rojo-Verde</a:t>
            </a:r>
            <a:endParaRPr lang="es-AR" dirty="0"/>
          </a:p>
        </p:txBody>
      </p:sp>
      <p:pic>
        <p:nvPicPr>
          <p:cNvPr id="7170" name="Picture 2" descr="C:\Users\SebastiánNicolás\Desktop\Charlas\Dirección Metodología INDEC\Imágenes\4 manzanas con viviendas 10 10 10 10 segmentadas arriba abajo con canal.png"/>
          <p:cNvPicPr>
            <a:picLocks noChangeAspect="1" noChangeArrowheads="1"/>
          </p:cNvPicPr>
          <p:nvPr/>
        </p:nvPicPr>
        <p:blipFill>
          <a:blip r:embed="rId2"/>
          <a:srcRect l="10833" r="26042"/>
          <a:stretch>
            <a:fillRect/>
          </a:stretch>
        </p:blipFill>
        <p:spPr bwMode="auto">
          <a:xfrm>
            <a:off x="1181073" y="1281095"/>
            <a:ext cx="7215238" cy="5505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80941" y="638153"/>
            <a:ext cx="93964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Caso donde no es posible asignar la misma cantidad de viviendas a cada segmento</a:t>
            </a:r>
            <a:endParaRPr lang="es-AR" dirty="0"/>
          </a:p>
        </p:txBody>
      </p:sp>
      <p:pic>
        <p:nvPicPr>
          <p:cNvPr id="8194" name="Picture 2" descr="C:\Users\SebastiánNicolás\Desktop\Charlas\Dirección Metodología INDEC\Imágenes\4 manzanas con viviendas 12 10 11 7 equilibrio.png"/>
          <p:cNvPicPr>
            <a:picLocks noChangeAspect="1" noChangeArrowheads="1"/>
          </p:cNvPicPr>
          <p:nvPr/>
        </p:nvPicPr>
        <p:blipFill>
          <a:blip r:embed="rId2"/>
          <a:srcRect l="3012" r="4685"/>
          <a:stretch>
            <a:fillRect/>
          </a:stretch>
        </p:blipFill>
        <p:spPr bwMode="auto">
          <a:xfrm>
            <a:off x="466693" y="1209657"/>
            <a:ext cx="8989539" cy="4691077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681007" y="5781689"/>
            <a:ext cx="8572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En este caso se puede </a:t>
            </a:r>
            <a:r>
              <a:rPr lang="es-AR" dirty="0" err="1" smtClean="0"/>
              <a:t>preferír</a:t>
            </a:r>
            <a:r>
              <a:rPr lang="es-AR" dirty="0" smtClean="0"/>
              <a:t> la más equilibrada: Rojo-Verde &gt; Marrón-Violeta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252511" y="852467"/>
            <a:ext cx="67866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Caso donde es necesario dividir las manzanas en lados</a:t>
            </a:r>
            <a:endParaRPr lang="es-AR" dirty="0"/>
          </a:p>
        </p:txBody>
      </p:sp>
      <p:sp>
        <p:nvSpPr>
          <p:cNvPr id="3" name="2 Rectángulo"/>
          <p:cNvSpPr/>
          <p:nvPr/>
        </p:nvSpPr>
        <p:spPr>
          <a:xfrm>
            <a:off x="466693" y="5353061"/>
            <a:ext cx="9358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pocas viviendas por lado de manzana, se pueden usar lados completos, y puede haber varias maneras de segmentar.</a:t>
            </a:r>
            <a:endParaRPr lang="es-AR" dirty="0"/>
          </a:p>
        </p:txBody>
      </p:sp>
      <p:pic>
        <p:nvPicPr>
          <p:cNvPr id="9218" name="Picture 2" descr="C:\Users\SebastiánNicolás\Desktop\Charlas\Dirección Metodología INDEC\Imágenes\2 manzanas 30 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9635" y="1352533"/>
            <a:ext cx="8067665" cy="3885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324081" y="495277"/>
            <a:ext cx="642942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3200" b="1" dirty="0" smtClean="0"/>
              <a:t>Resumen</a:t>
            </a:r>
          </a:p>
          <a:p>
            <a:endParaRPr lang="es-AR" sz="3200" dirty="0" smtClean="0"/>
          </a:p>
          <a:p>
            <a:pPr>
              <a:buFont typeface="Arial" pitchFamily="34" charset="0"/>
              <a:buChar char="•"/>
            </a:pPr>
            <a:r>
              <a:rPr lang="es-AR" sz="3200" b="1" dirty="0" smtClean="0"/>
              <a:t>Introducción</a:t>
            </a:r>
            <a:r>
              <a:rPr lang="es-AR" sz="3200" dirty="0" smtClean="0"/>
              <a:t/>
            </a:r>
            <a:br>
              <a:rPr lang="es-AR" sz="3200" dirty="0" smtClean="0"/>
            </a:br>
            <a:endParaRPr lang="es-AR" sz="3200" dirty="0" smtClean="0"/>
          </a:p>
          <a:p>
            <a:pPr>
              <a:buFont typeface="Arial" pitchFamily="34" charset="0"/>
              <a:buChar char="•"/>
            </a:pPr>
            <a:r>
              <a:rPr lang="es-AR" sz="3200" b="1" dirty="0" smtClean="0"/>
              <a:t>Algoritmos de segmentación</a:t>
            </a:r>
          </a:p>
          <a:p>
            <a:pPr lvl="1">
              <a:buFont typeface="Wingdings" pitchFamily="2" charset="2"/>
              <a:buChar char="§"/>
            </a:pPr>
            <a:r>
              <a:rPr lang="es-AR" sz="3200" dirty="0" smtClean="0"/>
              <a:t>Describir el problema</a:t>
            </a:r>
          </a:p>
          <a:p>
            <a:pPr lvl="1">
              <a:buFont typeface="Wingdings" pitchFamily="2" charset="2"/>
              <a:buChar char="§"/>
            </a:pPr>
            <a:r>
              <a:rPr lang="es-AR" sz="3200" dirty="0" smtClean="0"/>
              <a:t>Formular matemáticamente</a:t>
            </a:r>
          </a:p>
          <a:p>
            <a:pPr lvl="1">
              <a:buFont typeface="Wingdings" pitchFamily="2" charset="2"/>
              <a:buChar char="§"/>
            </a:pPr>
            <a:r>
              <a:rPr lang="es-AR" sz="3200" dirty="0" smtClean="0"/>
              <a:t>Presentar heurísticas</a:t>
            </a:r>
          </a:p>
          <a:p>
            <a:pPr>
              <a:buFont typeface="Arial" pitchFamily="34" charset="0"/>
              <a:buChar char="•"/>
            </a:pPr>
            <a:r>
              <a:rPr lang="es-AR" sz="3200" b="1" dirty="0" smtClean="0"/>
              <a:t>Interfaz Web</a:t>
            </a:r>
          </a:p>
          <a:p>
            <a:pPr>
              <a:buFont typeface="Arial" pitchFamily="34" charset="0"/>
              <a:buChar char="•"/>
            </a:pPr>
            <a:r>
              <a:rPr lang="es-AR" sz="3200" b="1" dirty="0" smtClean="0"/>
              <a:t>Salida gráfica</a:t>
            </a:r>
            <a:endParaRPr lang="es-AR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966891" y="709591"/>
            <a:ext cx="5143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 pero ¿cómo se respetan las restricciones?</a:t>
            </a:r>
            <a:br>
              <a:rPr lang="es-AR" dirty="0" smtClean="0"/>
            </a:br>
            <a:endParaRPr lang="es-AR" dirty="0"/>
          </a:p>
        </p:txBody>
      </p:sp>
      <p:pic>
        <p:nvPicPr>
          <p:cNvPr id="10242" name="Picture 2" descr="C:\Users\SebastiánNicolás\Desktop\Charlas\Dirección Metodología INDEC\Imágenes\2 manzanas 30 10 segmentadas a lados disconexo opuest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55" y="1209657"/>
            <a:ext cx="8929750" cy="4301163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1038197" y="5996003"/>
            <a:ext cx="8143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los segmentos deben </a:t>
            </a:r>
            <a:r>
              <a:rPr lang="es-AR" i="1" dirty="0" smtClean="0"/>
              <a:t>tener continuidad  espacial.</a:t>
            </a:r>
          </a:p>
          <a:p>
            <a:r>
              <a:rPr lang="es-AR" dirty="0" smtClean="0"/>
              <a:t>los lados deben estar</a:t>
            </a:r>
            <a:r>
              <a:rPr lang="es-AR" i="1" dirty="0" smtClean="0"/>
              <a:t> conectados</a:t>
            </a:r>
            <a:endParaRPr lang="es-AR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SebastiánNicolás\Desktop\Charlas\Dirección Metodología INDEC\Imágenes\2 manzanas 30 10 segmentadas a lados disconexo.png"/>
          <p:cNvPicPr>
            <a:picLocks noChangeAspect="1" noChangeArrowheads="1"/>
          </p:cNvPicPr>
          <p:nvPr/>
        </p:nvPicPr>
        <p:blipFill>
          <a:blip r:embed="rId2"/>
          <a:srcRect l="17500" r="9999"/>
          <a:stretch>
            <a:fillRect/>
          </a:stretch>
        </p:blipFill>
        <p:spPr bwMode="auto">
          <a:xfrm>
            <a:off x="1038197" y="923905"/>
            <a:ext cx="8286808" cy="5505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538263" y="1138219"/>
            <a:ext cx="6715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si se considera la cantidad de viviendas por lado</a:t>
            </a:r>
            <a:endParaRPr lang="es-AR" dirty="0"/>
          </a:p>
        </p:txBody>
      </p:sp>
      <p:pic>
        <p:nvPicPr>
          <p:cNvPr id="12290" name="Picture 2" descr="C:\Users\SebastiánNicolás\Desktop\Charlas\Dirección Metodología INDEC\Imágenes\2 manzanas 30 10 segmentadas a lados por calle y dobla.png"/>
          <p:cNvPicPr>
            <a:picLocks noChangeAspect="1" noChangeArrowheads="1"/>
          </p:cNvPicPr>
          <p:nvPr/>
        </p:nvPicPr>
        <p:blipFill>
          <a:blip r:embed="rId2"/>
          <a:srcRect l="11208" r="15042" b="6782"/>
          <a:stretch>
            <a:fillRect/>
          </a:stretch>
        </p:blipFill>
        <p:spPr bwMode="auto">
          <a:xfrm>
            <a:off x="1395387" y="1638285"/>
            <a:ext cx="7128810" cy="43400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252511" y="852467"/>
            <a:ext cx="7643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se puede tomar en cuenta balancear la cantidad de lados por segmento</a:t>
            </a:r>
            <a:endParaRPr lang="es-AR" dirty="0"/>
          </a:p>
        </p:txBody>
      </p:sp>
      <p:pic>
        <p:nvPicPr>
          <p:cNvPr id="13314" name="Picture 2" descr="C:\Users\SebastiánNicolás\Desktop\Charlas\Dirección Metodología INDEC\Imágenes\2 manzanas 30 10 segmentadas a lados por calle.png"/>
          <p:cNvPicPr>
            <a:picLocks noChangeAspect="1" noChangeArrowheads="1"/>
          </p:cNvPicPr>
          <p:nvPr/>
        </p:nvPicPr>
        <p:blipFill>
          <a:blip r:embed="rId2"/>
          <a:srcRect l="12500" r="12499"/>
          <a:stretch>
            <a:fillRect/>
          </a:stretch>
        </p:blipFill>
        <p:spPr bwMode="auto">
          <a:xfrm>
            <a:off x="1681139" y="1709723"/>
            <a:ext cx="6340476" cy="4071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752709" y="852467"/>
            <a:ext cx="399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o el grado de contigüidad geográfica</a:t>
            </a:r>
            <a:endParaRPr lang="es-AR" dirty="0"/>
          </a:p>
        </p:txBody>
      </p:sp>
      <p:pic>
        <p:nvPicPr>
          <p:cNvPr id="14338" name="Picture 2" descr="C:\Users\SebastiánNicolás\Desktop\Charlas\Dirección Metodología INDEC\Imágenes\2 manzanas 30 10 segmentadas a lados.png"/>
          <p:cNvPicPr>
            <a:picLocks noChangeAspect="1" noChangeArrowheads="1"/>
          </p:cNvPicPr>
          <p:nvPr/>
        </p:nvPicPr>
        <p:blipFill>
          <a:blip r:embed="rId2"/>
          <a:srcRect l="10333" r="14042" b="13235"/>
          <a:stretch>
            <a:fillRect/>
          </a:stretch>
        </p:blipFill>
        <p:spPr bwMode="auto">
          <a:xfrm>
            <a:off x="1466825" y="1781161"/>
            <a:ext cx="6980731" cy="38576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752709" y="1352533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¿Qué requisitos debe  cumplir una segmentación?</a:t>
            </a:r>
            <a:endParaRPr lang="es-AR" dirty="0"/>
          </a:p>
        </p:txBody>
      </p:sp>
      <p:sp>
        <p:nvSpPr>
          <p:cNvPr id="3" name="2 Rectángulo"/>
          <p:cNvSpPr/>
          <p:nvPr/>
        </p:nvSpPr>
        <p:spPr>
          <a:xfrm>
            <a:off x="2519363" y="2904262"/>
            <a:ext cx="50387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smtClean="0"/>
              <a:t>considerar:</a:t>
            </a:r>
            <a:br>
              <a:rPr lang="es-AR" dirty="0" smtClean="0"/>
            </a:br>
            <a:endParaRPr lang="es-AR" dirty="0" smtClean="0"/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continuidad espacial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/>
              <a:t>r</a:t>
            </a:r>
            <a:r>
              <a:rPr lang="es-AR" dirty="0" smtClean="0"/>
              <a:t>ecorrido factible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preferencia de contigüidad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324081" y="1066781"/>
            <a:ext cx="6160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recorrido factible: debe ser una secuencia de lados según </a:t>
            </a:r>
          </a:p>
          <a:p>
            <a:r>
              <a:rPr lang="es-AR" dirty="0" smtClean="0"/>
              <a:t>las siguientes reglas</a:t>
            </a:r>
            <a:endParaRPr lang="es-AR" dirty="0"/>
          </a:p>
        </p:txBody>
      </p:sp>
      <p:pic>
        <p:nvPicPr>
          <p:cNvPr id="15362" name="Picture 2" descr="C:\Users\SebastiánNicolás\Desktop\Charlas\Dirección Metodología INDEC\Imágenes\reglas de recorrido.png"/>
          <p:cNvPicPr>
            <a:picLocks noChangeAspect="1" noChangeArrowheads="1"/>
          </p:cNvPicPr>
          <p:nvPr/>
        </p:nvPicPr>
        <p:blipFill>
          <a:blip r:embed="rId2"/>
          <a:srcRect r="28124"/>
          <a:stretch>
            <a:fillRect/>
          </a:stretch>
        </p:blipFill>
        <p:spPr bwMode="auto">
          <a:xfrm>
            <a:off x="2324081" y="1995475"/>
            <a:ext cx="6000792" cy="40213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538131" y="638153"/>
            <a:ext cx="9215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Caso con lados con mas viviendas de la deseadas. Donde es necesario dividir lados usando un recorrido (el listado de viviendas)</a:t>
            </a:r>
            <a:endParaRPr lang="es-AR" dirty="0"/>
          </a:p>
        </p:txBody>
      </p:sp>
      <p:pic>
        <p:nvPicPr>
          <p:cNvPr id="43010" name="Picture 2" descr="C:\Users\SebastiánNicolás\Desktop\Charlas\Dirección Metodología INDEC\Imágenes\6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4015" y="1566847"/>
            <a:ext cx="6730381" cy="47863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324081" y="638153"/>
            <a:ext cx="5044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¿cuál sería la mejor solución en esta situación?</a:t>
            </a:r>
            <a:endParaRPr lang="es-AR" dirty="0"/>
          </a:p>
        </p:txBody>
      </p:sp>
      <p:pic>
        <p:nvPicPr>
          <p:cNvPr id="41986" name="Picture 2" descr="C:\Users\SebastiánNicolás\Desktop\Charlas\Dirección Metodología INDEC\Imágenes\6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5453" y="1281095"/>
            <a:ext cx="6357982" cy="486123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538395" y="2352665"/>
            <a:ext cx="551975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sz="3200" dirty="0" smtClean="0"/>
              <a:t>Presentación del problema</a:t>
            </a:r>
          </a:p>
          <a:p>
            <a:pPr lvl="1">
              <a:buFont typeface="Wingdings" pitchFamily="2" charset="2"/>
              <a:buChar char="§"/>
            </a:pPr>
            <a:r>
              <a:rPr lang="es-AR" sz="3200" dirty="0" smtClean="0"/>
              <a:t>Segmentación</a:t>
            </a:r>
          </a:p>
          <a:p>
            <a:pPr lvl="1">
              <a:buFont typeface="Wingdings" pitchFamily="2" charset="2"/>
              <a:buChar char="§"/>
            </a:pPr>
            <a:r>
              <a:rPr lang="es-AR" sz="3200" dirty="0" smtClean="0"/>
              <a:t>Historia</a:t>
            </a:r>
          </a:p>
          <a:p>
            <a:pPr lvl="1">
              <a:buFont typeface="Wingdings" pitchFamily="2" charset="2"/>
              <a:buChar char="§"/>
            </a:pPr>
            <a:r>
              <a:rPr lang="es-AR" sz="3200" dirty="0" smtClean="0"/>
              <a:t>Antecedentes</a:t>
            </a:r>
          </a:p>
          <a:p>
            <a:pPr>
              <a:buFont typeface="Arial" pitchFamily="34" charset="0"/>
              <a:buChar char="•"/>
            </a:pPr>
            <a:r>
              <a:rPr lang="es-AR" sz="3200" dirty="0" err="1" smtClean="0"/>
              <a:t>Lineas</a:t>
            </a:r>
            <a:r>
              <a:rPr lang="es-AR" sz="3200" dirty="0" smtClean="0"/>
              <a:t> de acción</a:t>
            </a:r>
          </a:p>
          <a:p>
            <a:pPr lvl="1">
              <a:buFont typeface="Wingdings" pitchFamily="2" charset="2"/>
              <a:buChar char="§"/>
            </a:pPr>
            <a:r>
              <a:rPr lang="es-AR" sz="3200" dirty="0" smtClean="0"/>
              <a:t>Algoritmos</a:t>
            </a:r>
          </a:p>
          <a:p>
            <a:pPr lvl="1">
              <a:buFont typeface="Wingdings" pitchFamily="2" charset="2"/>
              <a:buChar char="§"/>
            </a:pPr>
            <a:r>
              <a:rPr lang="es-AR" sz="3200" dirty="0" smtClean="0"/>
              <a:t>Interfaz web</a:t>
            </a:r>
          </a:p>
          <a:p>
            <a:pPr lvl="1">
              <a:buFont typeface="Wingdings" pitchFamily="2" charset="2"/>
              <a:buChar char="§"/>
            </a:pPr>
            <a:r>
              <a:rPr lang="es-AR" sz="3200" dirty="0" smtClean="0"/>
              <a:t>Salidas gráficas</a:t>
            </a:r>
            <a:endParaRPr lang="es-AR" sz="3200" dirty="0"/>
          </a:p>
        </p:txBody>
      </p:sp>
      <p:sp>
        <p:nvSpPr>
          <p:cNvPr id="5" name="4 Rectángulo"/>
          <p:cNvSpPr/>
          <p:nvPr/>
        </p:nvSpPr>
        <p:spPr>
          <a:xfrm>
            <a:off x="2618030" y="1066781"/>
            <a:ext cx="48413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6000" b="1" dirty="0" smtClean="0"/>
              <a:t>Introducción</a:t>
            </a:r>
            <a:endParaRPr lang="es-AR" sz="6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3824279" y="495277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La formulación matemática</a:t>
            </a:r>
            <a:endParaRPr lang="es-AR" b="1" dirty="0"/>
          </a:p>
        </p:txBody>
      </p:sp>
      <p:sp>
        <p:nvSpPr>
          <p:cNvPr id="5" name="4 Rectángulo"/>
          <p:cNvSpPr/>
          <p:nvPr/>
        </p:nvSpPr>
        <p:spPr>
          <a:xfrm>
            <a:off x="395255" y="1281095"/>
            <a:ext cx="9429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La idea es escribir este problema en forma matemática para generar una  especificación clara y completa. De esta forma poder crear y usar algoritmos para resolverlo.</a:t>
            </a:r>
            <a:endParaRPr lang="es-AR" dirty="0"/>
          </a:p>
        </p:txBody>
      </p:sp>
      <p:sp>
        <p:nvSpPr>
          <p:cNvPr id="6" name="5 Rectángulo"/>
          <p:cNvSpPr/>
          <p:nvPr/>
        </p:nvSpPr>
        <p:spPr>
          <a:xfrm>
            <a:off x="538131" y="2209789"/>
            <a:ext cx="9072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Minimizar un costo o función objetivo, sujeto a restricciones, para una variable definida en cierto espacio.</a:t>
            </a:r>
            <a:endParaRPr lang="es-AR" dirty="0"/>
          </a:p>
        </p:txBody>
      </p:sp>
      <p:sp>
        <p:nvSpPr>
          <p:cNvPr id="8" name="7 Rectángulo"/>
          <p:cNvSpPr/>
          <p:nvPr/>
        </p:nvSpPr>
        <p:spPr>
          <a:xfrm>
            <a:off x="538131" y="5353061"/>
            <a:ext cx="8786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un inconveniente muy importante es que no hay una definición precisa del problema</a:t>
            </a:r>
            <a:endParaRPr lang="es-AR" dirty="0"/>
          </a:p>
        </p:txBody>
      </p:sp>
      <p:pic>
        <p:nvPicPr>
          <p:cNvPr id="16386" name="Picture 2" descr="C:\Users\SebastiánNicolás\Desktop\ima\32}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52775" y="3209921"/>
            <a:ext cx="2819400" cy="1419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181337" y="781029"/>
            <a:ext cx="4480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La mejor segmentación sería aquella que:</a:t>
            </a:r>
            <a:endParaRPr lang="es-AR" dirty="0"/>
          </a:p>
        </p:txBody>
      </p:sp>
      <p:sp>
        <p:nvSpPr>
          <p:cNvPr id="3" name="2 Rectángulo"/>
          <p:cNvSpPr/>
          <p:nvPr/>
        </p:nvSpPr>
        <p:spPr>
          <a:xfrm>
            <a:off x="966759" y="1638285"/>
            <a:ext cx="80724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s-AR" dirty="0" smtClean="0"/>
              <a:t>minimice la cantidad de segmentos, </a:t>
            </a:r>
            <a:r>
              <a:rPr lang="es-AR" dirty="0" err="1" smtClean="0"/>
              <a:t>i.e.</a:t>
            </a:r>
            <a:r>
              <a:rPr lang="es-AR" dirty="0" smtClean="0"/>
              <a:t> menos censistas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s-AR" dirty="0" smtClean="0"/>
              <a:t>tenga los segmentos lo mas equilibrados posibles, que no haya grandes diferencias de carga entre censistas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s-AR" dirty="0" smtClean="0"/>
              <a:t>minimice  la cantidad de manzanas por segmentos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s-AR" dirty="0" smtClean="0"/>
              <a:t>minimice  la carga máxima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s-AR" dirty="0" smtClean="0"/>
              <a:t>la longitud de los segmentos sea mínima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s-AR" dirty="0" smtClean="0"/>
              <a:t>maximice la contigüidad de los segmentos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681139" y="1495409"/>
            <a:ext cx="77153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s-AR" dirty="0" smtClean="0"/>
              <a:t>			¿Cuáles son las restricciones?</a:t>
            </a:r>
          </a:p>
          <a:p>
            <a:pPr marL="342900" indent="-342900"/>
            <a:endParaRPr lang="es-AR" dirty="0" smtClean="0"/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no se puede cruzar un límite natural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no puede haber más de una cantidad determinada de segmentos en un radio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debe haber continuidad  de los elementos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debe haber contigüidad entre lados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hay una carga máxima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hay una distancia máxima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debe respetarse la regla del hombro derecho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debe existir un recorrido (que el censista no tenga que recorrer nuevamente una zona ya censada ni una que no debe censar)</a:t>
            </a:r>
            <a:endParaRPr lang="es-AR" dirty="0"/>
          </a:p>
        </p:txBody>
      </p:sp>
      <p:sp>
        <p:nvSpPr>
          <p:cNvPr id="3" name="2 Rectángulo"/>
          <p:cNvSpPr/>
          <p:nvPr/>
        </p:nvSpPr>
        <p:spPr>
          <a:xfrm>
            <a:off x="4752973" y="638153"/>
            <a:ext cx="590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Y ...</a:t>
            </a:r>
            <a:endParaRPr lang="es-AR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181469" y="781029"/>
            <a:ext cx="590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Y ...</a:t>
            </a:r>
            <a:endParaRPr lang="es-AR" dirty="0"/>
          </a:p>
        </p:txBody>
      </p:sp>
      <p:sp>
        <p:nvSpPr>
          <p:cNvPr id="3" name="2 Rectángulo"/>
          <p:cNvSpPr/>
          <p:nvPr/>
        </p:nvSpPr>
        <p:spPr>
          <a:xfrm>
            <a:off x="2181205" y="1352533"/>
            <a:ext cx="50387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smtClean="0"/>
              <a:t>¿Cómo se define el espacio de búsqueda?</a:t>
            </a:r>
            <a:br>
              <a:rPr lang="es-AR" dirty="0" smtClean="0"/>
            </a:br>
            <a:endParaRPr lang="es-AR" dirty="0" smtClean="0"/>
          </a:p>
          <a:p>
            <a:pPr marL="342900" indent="-342900"/>
            <a:r>
              <a:rPr lang="es-AR" dirty="0" smtClean="0"/>
              <a:t>se define por variables que relacionan:</a:t>
            </a:r>
          </a:p>
          <a:p>
            <a:pPr marL="342900" indent="-342900"/>
            <a:endParaRPr lang="es-AR" dirty="0" smtClean="0"/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viviendas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lados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manzanas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segmentos</a:t>
            </a:r>
            <a:endParaRPr lang="es-AR" dirty="0"/>
          </a:p>
        </p:txBody>
      </p:sp>
      <p:sp>
        <p:nvSpPr>
          <p:cNvPr id="4" name="3 Rectángulo"/>
          <p:cNvSpPr/>
          <p:nvPr/>
        </p:nvSpPr>
        <p:spPr>
          <a:xfrm>
            <a:off x="2252643" y="5638813"/>
            <a:ext cx="4262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Lo mismo ocurre con lados y manzanas</a:t>
            </a:r>
            <a:endParaRPr lang="es-AR" dirty="0"/>
          </a:p>
        </p:txBody>
      </p:sp>
      <p:pic>
        <p:nvPicPr>
          <p:cNvPr id="17410" name="Picture 2" descr="C:\Users\SebastiánNicolás\Desktop\ima\43.jpg"/>
          <p:cNvPicPr>
            <a:picLocks noChangeAspect="1" noChangeArrowheads="1"/>
          </p:cNvPicPr>
          <p:nvPr/>
        </p:nvPicPr>
        <p:blipFill>
          <a:blip r:embed="rId2"/>
          <a:srcRect t="8333"/>
          <a:stretch>
            <a:fillRect/>
          </a:stretch>
        </p:blipFill>
        <p:spPr bwMode="auto">
          <a:xfrm>
            <a:off x="2109767" y="3924301"/>
            <a:ext cx="5057776" cy="15716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252511" y="852467"/>
            <a:ext cx="7500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b="1" dirty="0" smtClean="0"/>
              <a:t>Optimización Global de una función </a:t>
            </a:r>
            <a:r>
              <a:rPr lang="es-AR" sz="2400" b="1" dirty="0" err="1" smtClean="0"/>
              <a:t>multiobjetivo</a:t>
            </a:r>
            <a:r>
              <a:rPr lang="es-AR" sz="2400" b="1" dirty="0" smtClean="0"/>
              <a:t> en un espacio reticulado (no continuo, o discreto) </a:t>
            </a:r>
            <a:endParaRPr lang="es-AR" sz="2400" b="1" dirty="0"/>
          </a:p>
        </p:txBody>
      </p:sp>
      <p:pic>
        <p:nvPicPr>
          <p:cNvPr id="18434" name="Picture 2" descr="C:\Users\SebastiánNicolás\Desktop\ima\4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21" y="1995475"/>
            <a:ext cx="8439150" cy="3219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609569" y="2138351"/>
            <a:ext cx="907262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Sin embargo….</a:t>
            </a:r>
            <a:br>
              <a:rPr lang="es-AR" dirty="0" smtClean="0"/>
            </a:br>
            <a:endParaRPr lang="es-AR" dirty="0" smtClean="0"/>
          </a:p>
          <a:p>
            <a:pPr>
              <a:buFont typeface="Arial" pitchFamily="34" charset="0"/>
              <a:buChar char="•"/>
            </a:pPr>
            <a:r>
              <a:rPr lang="es-AR" dirty="0" smtClean="0"/>
              <a:t>si consideramos sólo las restricciones de adyacencia, y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/>
              <a:t>el resto las incorporamos como penalidades en la función de costo,</a:t>
            </a:r>
          </a:p>
          <a:p>
            <a:pPr>
              <a:buFont typeface="Arial" pitchFamily="34" charset="0"/>
              <a:buChar char="•"/>
            </a:pPr>
            <a:endParaRPr lang="es-AR" dirty="0" smtClean="0"/>
          </a:p>
          <a:p>
            <a:r>
              <a:rPr lang="es-AR" dirty="0" smtClean="0"/>
              <a:t>el espacio de búsqueda forma un reticulado o grafo conectado:</a:t>
            </a:r>
          </a:p>
          <a:p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>desde cualquier segmentación se puede llegar a cualquier otra siguiendo los pasos que vamos a describir mas adelante</a:t>
            </a:r>
            <a:endParaRPr lang="es-AR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SebastiánNicolás\Desktop\Charlas\Dirección Metodología INDEC\Imágenes\Captura de pantalla de 2020-04-22 23-04-34.png"/>
          <p:cNvPicPr>
            <a:picLocks noChangeAspect="1" noChangeArrowheads="1"/>
          </p:cNvPicPr>
          <p:nvPr/>
        </p:nvPicPr>
        <p:blipFill>
          <a:blip r:embed="rId2"/>
          <a:srcRect l="20973" t="18099" r="15886" b="2799"/>
          <a:stretch>
            <a:fillRect/>
          </a:stretch>
        </p:blipFill>
        <p:spPr bwMode="auto">
          <a:xfrm>
            <a:off x="895321" y="638153"/>
            <a:ext cx="8215370" cy="57864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324081" y="2495541"/>
            <a:ext cx="5695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Vamos a presentar 2 algoritmos para segmentar </a:t>
            </a:r>
          </a:p>
          <a:p>
            <a:endParaRPr lang="es-AR" dirty="0" smtClean="0"/>
          </a:p>
          <a:p>
            <a:r>
              <a:rPr lang="es-AR" dirty="0" smtClean="0"/>
              <a:t>1- Algoritmo de manzanas o lados completos</a:t>
            </a:r>
            <a:endParaRPr lang="es-AR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681007" y="709591"/>
            <a:ext cx="8858312" cy="5072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b="1" dirty="0" smtClean="0"/>
              <a:t>Las heurísticas</a:t>
            </a:r>
            <a:r>
              <a:rPr lang="es-AR" b="1" dirty="0" smtClean="0"/>
              <a:t/>
            </a:r>
            <a:br>
              <a:rPr lang="es-AR" b="1" dirty="0" smtClean="0"/>
            </a:br>
            <a:endParaRPr lang="es-AR" b="1" dirty="0" smtClean="0"/>
          </a:p>
          <a:p>
            <a:r>
              <a:rPr lang="es-AR" dirty="0" smtClean="0"/>
              <a:t>se considera </a:t>
            </a:r>
            <a:r>
              <a:rPr lang="es-AR" b="1" i="1" dirty="0"/>
              <a:t>elemento</a:t>
            </a:r>
            <a:r>
              <a:rPr lang="es-AR" dirty="0" smtClean="0"/>
              <a:t> a una unidad del segmento que se mantiene unida en una segmentación:</a:t>
            </a:r>
          </a:p>
          <a:p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>manzana, lado, piso</a:t>
            </a:r>
          </a:p>
          <a:p>
            <a:endParaRPr lang="es-AR" dirty="0" smtClean="0"/>
          </a:p>
          <a:p>
            <a:r>
              <a:rPr lang="es-AR" b="1" dirty="0" smtClean="0"/>
              <a:t>cambios atómicos en una segmentación, los que nos van a permitir pasar de una segmentación a sus segmentaciones vecinas:</a:t>
            </a:r>
          </a:p>
          <a:p>
            <a:endParaRPr lang="es-AR" b="1" dirty="0" smtClean="0"/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Extraer (elemento de segmento),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Transferir (elemento a segmento adyacente),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Fusionar (segmentos adyacentes)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Dividir elemento en elementos más simples</a:t>
            </a:r>
          </a:p>
          <a:p>
            <a:pPr lvl="1">
              <a:buFont typeface="Arial" pitchFamily="34" charset="0"/>
              <a:buChar char="•"/>
            </a:pPr>
            <a:r>
              <a:rPr lang="es-AR" dirty="0" smtClean="0"/>
              <a:t>​manzana en lados</a:t>
            </a:r>
          </a:p>
          <a:p>
            <a:pPr lvl="1">
              <a:buFont typeface="Arial" pitchFamily="34" charset="0"/>
              <a:buChar char="•"/>
            </a:pPr>
            <a:r>
              <a:rPr lang="es-AR" dirty="0" smtClean="0"/>
              <a:t>recorrido o manzana independiente en pisos de edificio, es decir, dividir listado en secuencia de listados</a:t>
            </a:r>
            <a:endParaRPr lang="es-A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ebastiánNicolás\Desktop\Charlas\Dirección Metodología INDEC\Imágenes\manual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38659" y="1995475"/>
            <a:ext cx="5143536" cy="3857652"/>
          </a:xfrm>
          <a:prstGeom prst="rect">
            <a:avLst/>
          </a:prstGeom>
          <a:noFill/>
        </p:spPr>
      </p:pic>
      <p:sp>
        <p:nvSpPr>
          <p:cNvPr id="5" name="4 Rectángulo"/>
          <p:cNvSpPr/>
          <p:nvPr/>
        </p:nvSpPr>
        <p:spPr>
          <a:xfrm>
            <a:off x="3252775" y="923905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Descripción del Problema</a:t>
            </a:r>
            <a:endParaRPr lang="es-AR" b="1" dirty="0"/>
          </a:p>
        </p:txBody>
      </p:sp>
      <p:sp>
        <p:nvSpPr>
          <p:cNvPr id="6" name="5 Rectángulo"/>
          <p:cNvSpPr/>
          <p:nvPr/>
        </p:nvSpPr>
        <p:spPr>
          <a:xfrm>
            <a:off x="2466957" y="1495409"/>
            <a:ext cx="4750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¿Cuál será el recorrido de cada censista?</a:t>
            </a:r>
            <a:endParaRPr lang="es-AR" b="1" dirty="0"/>
          </a:p>
        </p:txBody>
      </p:sp>
      <p:sp>
        <p:nvSpPr>
          <p:cNvPr id="7" name="6 Rectángulo"/>
          <p:cNvSpPr/>
          <p:nvPr/>
        </p:nvSpPr>
        <p:spPr>
          <a:xfrm>
            <a:off x="395255" y="2352665"/>
            <a:ext cx="2149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/>
              <a:t>Armar recorridos</a:t>
            </a:r>
            <a:endParaRPr lang="es-AR" dirty="0"/>
          </a:p>
        </p:txBody>
      </p:sp>
      <p:sp>
        <p:nvSpPr>
          <p:cNvPr id="8" name="7 Rectángulo"/>
          <p:cNvSpPr/>
          <p:nvPr/>
        </p:nvSpPr>
        <p:spPr>
          <a:xfrm>
            <a:off x="395255" y="2995607"/>
            <a:ext cx="50387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smtClean="0"/>
              <a:t>para 500.000 censistas para que cubran todas las viviendas del territorio siguiendo las reglas definidas en el</a:t>
            </a:r>
            <a:br>
              <a:rPr lang="es-AR" dirty="0" smtClean="0"/>
            </a:br>
            <a:endParaRPr lang="es-AR" dirty="0" smtClean="0"/>
          </a:p>
          <a:p>
            <a:r>
              <a:rPr lang="es-AR" b="1" dirty="0" smtClean="0"/>
              <a:t>MANUAL del </a:t>
            </a:r>
            <a:r>
              <a:rPr lang="es-AR" b="1" dirty="0" err="1" smtClean="0"/>
              <a:t>SEGMENTADOR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395651" y="923905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Ejemplo de </a:t>
            </a:r>
            <a:r>
              <a:rPr lang="es-AR" b="1" dirty="0" err="1" smtClean="0"/>
              <a:t>3x3</a:t>
            </a:r>
            <a:r>
              <a:rPr lang="es-AR" b="1" dirty="0" smtClean="0"/>
              <a:t> manzanas</a:t>
            </a:r>
            <a:endParaRPr lang="es-AR" b="1" dirty="0"/>
          </a:p>
        </p:txBody>
      </p:sp>
      <p:pic>
        <p:nvPicPr>
          <p:cNvPr id="20482" name="Picture 2" descr="C:\Users\SebastiánNicolás\Desktop\ima\4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09833" y="1781161"/>
            <a:ext cx="4210050" cy="3848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538527" y="638153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Dividido en 3 segmentos</a:t>
            </a:r>
            <a:endParaRPr lang="es-AR" b="1" dirty="0"/>
          </a:p>
        </p:txBody>
      </p:sp>
      <p:pic>
        <p:nvPicPr>
          <p:cNvPr id="21506" name="Picture 2" descr="C:\Users\SebastiánNicolás\Desktop\ima\4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2709" y="1352533"/>
            <a:ext cx="4105276" cy="3943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3609965" y="709591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Selecciona manzana 5</a:t>
            </a:r>
            <a:endParaRPr lang="es-AR" b="1" dirty="0"/>
          </a:p>
        </p:txBody>
      </p:sp>
      <p:pic>
        <p:nvPicPr>
          <p:cNvPr id="22530" name="Picture 2" descr="C:\Users\SebastiánNicolás\Desktop\Charlas\Dirección Metodología INDEC\Imágenes\4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8461" y="1352533"/>
            <a:ext cx="3867151" cy="4124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SebastiánNicolás\Desktop\Charlas\Dirección Metodología INDEC\Imágenes\4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6957" y="1566847"/>
            <a:ext cx="4095751" cy="4010025"/>
          </a:xfrm>
          <a:prstGeom prst="rect">
            <a:avLst/>
          </a:prstGeom>
          <a:noFill/>
        </p:spPr>
      </p:pic>
      <p:sp>
        <p:nvSpPr>
          <p:cNvPr id="3" name="2 Rectángulo"/>
          <p:cNvSpPr/>
          <p:nvPr/>
        </p:nvSpPr>
        <p:spPr>
          <a:xfrm>
            <a:off x="1824015" y="923905"/>
            <a:ext cx="6643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err="1" smtClean="0"/>
              <a:t>Caso1</a:t>
            </a:r>
            <a:r>
              <a:rPr lang="es-AR" b="1" dirty="0" smtClean="0"/>
              <a:t>: Extrae manzana 5 se crea un nuevo segmento</a:t>
            </a:r>
            <a:endParaRPr lang="es-AR" b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681403" y="781029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err="1" smtClean="0"/>
              <a:t>Caso2:Selecciona</a:t>
            </a:r>
            <a:r>
              <a:rPr lang="es-AR" b="1" dirty="0" smtClean="0"/>
              <a:t> manzana 2</a:t>
            </a:r>
            <a:endParaRPr lang="es-AR" b="1" dirty="0"/>
          </a:p>
        </p:txBody>
      </p:sp>
      <p:pic>
        <p:nvPicPr>
          <p:cNvPr id="3" name="Picture 2" descr="C:\Users\SebastiánNicolás\Desktop\Charlas\Dirección Metodología INDEC\Imágenes\4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52775" y="1495409"/>
            <a:ext cx="4086225" cy="4124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538131" y="852467"/>
            <a:ext cx="9001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smtClean="0"/>
              <a:t>Se crean 3 nuevos segmentos por la pérdida de conectividad en el segmento rojo</a:t>
            </a:r>
            <a:endParaRPr lang="es-AR" b="1" dirty="0"/>
          </a:p>
        </p:txBody>
      </p:sp>
      <p:pic>
        <p:nvPicPr>
          <p:cNvPr id="24579" name="Picture 3" descr="C:\Users\SebastiánNicolás\Desktop\Charlas\Dirección Metodología INDEC\Imágenes\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81337" y="1709723"/>
            <a:ext cx="4200526" cy="39338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681271" y="709591"/>
            <a:ext cx="50387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b="1" dirty="0" err="1" smtClean="0"/>
              <a:t>Caso3</a:t>
            </a:r>
            <a:r>
              <a:rPr lang="es-AR" b="1" dirty="0" smtClean="0"/>
              <a:t>: Seleccionar manzana 3 para transferir</a:t>
            </a:r>
            <a:endParaRPr lang="es-AR" b="1" dirty="0"/>
          </a:p>
        </p:txBody>
      </p:sp>
      <p:pic>
        <p:nvPicPr>
          <p:cNvPr id="26626" name="Picture 2" descr="C:\Users\SebastiánNicolás\Desktop\Charlas\Dirección Metodología INDEC\Imágenes\5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24147" y="1423971"/>
            <a:ext cx="4181475" cy="4152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538395" y="852467"/>
            <a:ext cx="50387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b="1" dirty="0" smtClean="0"/>
              <a:t>Transfiere manzana 3 a segmento azul</a:t>
            </a:r>
            <a:endParaRPr lang="es-AR" b="1" dirty="0"/>
          </a:p>
        </p:txBody>
      </p:sp>
      <p:pic>
        <p:nvPicPr>
          <p:cNvPr id="25602" name="Picture 2" descr="C:\Users\SebastiánNicolás\Desktop\Charlas\Dirección Metodología INDEC\Imágenes\5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2709" y="1638285"/>
            <a:ext cx="4352925" cy="4038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252643" y="852467"/>
            <a:ext cx="6715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err="1" smtClean="0"/>
              <a:t>Caso4</a:t>
            </a:r>
            <a:r>
              <a:rPr lang="es-AR" b="1" dirty="0" smtClean="0"/>
              <a:t>: Selecciona segmentos adyacentes verde y azul</a:t>
            </a:r>
            <a:endParaRPr lang="es-AR" b="1" dirty="0"/>
          </a:p>
        </p:txBody>
      </p:sp>
      <p:pic>
        <p:nvPicPr>
          <p:cNvPr id="27650" name="Picture 2" descr="C:\Users\SebastiánNicolás\Desktop\Charlas\Dirección Metodología INDEC\Imágenes\5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81271" y="1638285"/>
            <a:ext cx="4543425" cy="3981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81205" y="852467"/>
            <a:ext cx="5876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smtClean="0"/>
              <a:t>Los fusiona para armar un nuevo segmento amarillo</a:t>
            </a:r>
            <a:endParaRPr lang="es-AR" b="1" dirty="0"/>
          </a:p>
        </p:txBody>
      </p:sp>
      <p:pic>
        <p:nvPicPr>
          <p:cNvPr id="28674" name="Picture 2" descr="C:\Users\SebastiánNicolás\Desktop\Charlas\Dirección Metodología INDEC\Imágenes\5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24147" y="1638285"/>
            <a:ext cx="4019551" cy="3924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681139" y="495277"/>
            <a:ext cx="7072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smtClean="0"/>
              <a:t>generar mapas y listados  </a:t>
            </a:r>
            <a:r>
              <a:rPr lang="es-AR" dirty="0" smtClean="0"/>
              <a:t>para realizar el operativo censal</a:t>
            </a:r>
            <a:endParaRPr lang="es-AR" dirty="0"/>
          </a:p>
        </p:txBody>
      </p:sp>
      <p:pic>
        <p:nvPicPr>
          <p:cNvPr id="4098" name="Picture 2" descr="C:\Users\SebastiánNicolás\Desktop\Charlas\Dirección Metodología INDEC\Imágenes\6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387" y="1352533"/>
            <a:ext cx="7358042" cy="43409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824147" y="2638417"/>
            <a:ext cx="542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2- Algoritmo recorrido o manzanas independientes</a:t>
            </a:r>
            <a:endParaRPr lang="es-AR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23817" y="1352533"/>
            <a:ext cx="9501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err="1" smtClean="0"/>
              <a:t>Caso1</a:t>
            </a:r>
            <a:r>
              <a:rPr lang="es-AR" b="1" dirty="0" smtClean="0"/>
              <a:t>: con lados excedidos hay que segmentar a recorrido (</a:t>
            </a:r>
            <a:r>
              <a:rPr lang="es-AR" b="1" i="1" dirty="0" smtClean="0"/>
              <a:t>manzana independiente</a:t>
            </a:r>
            <a:r>
              <a:rPr lang="es-AR" b="1" dirty="0" smtClean="0"/>
              <a:t>)</a:t>
            </a:r>
            <a:endParaRPr lang="es-AR" b="1" dirty="0"/>
          </a:p>
        </p:txBody>
      </p:sp>
      <p:pic>
        <p:nvPicPr>
          <p:cNvPr id="29698" name="Picture 2" descr="C:\Users\SebastiánNicolás\Desktop\Charlas\Dirección Metodología INDEC\Imágenes\5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8395" y="1924037"/>
            <a:ext cx="4724400" cy="3238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466957" y="995343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err="1" smtClean="0"/>
              <a:t>Opcion1</a:t>
            </a:r>
            <a:r>
              <a:rPr lang="es-AR" b="1" dirty="0" smtClean="0"/>
              <a:t>: Se puede separar un lado completo</a:t>
            </a:r>
            <a:endParaRPr lang="es-AR" b="1" dirty="0"/>
          </a:p>
        </p:txBody>
      </p:sp>
      <p:pic>
        <p:nvPicPr>
          <p:cNvPr id="30722" name="Picture 2" descr="C:\Users\SebastiánNicolás\Desktop\Charlas\Dirección Metodología INDEC\Imágenes\5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4015" y="1638285"/>
            <a:ext cx="5781676" cy="3648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681139" y="1352533"/>
            <a:ext cx="585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smtClean="0"/>
              <a:t>y segmentar el recorrido de los otros 3 lados</a:t>
            </a:r>
            <a:endParaRPr lang="es-AR" b="1" dirty="0"/>
          </a:p>
        </p:txBody>
      </p:sp>
      <p:pic>
        <p:nvPicPr>
          <p:cNvPr id="31746" name="Picture 2" descr="C:\Users\SebastiánNicolás\Desktop\Charlas\Dirección Metodología INDEC\Imágenes\5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8329" y="1852599"/>
            <a:ext cx="5353050" cy="3743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538395" y="923905"/>
            <a:ext cx="5455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Opción 2: Se pueden separar 2 lados completos</a:t>
            </a:r>
            <a:endParaRPr lang="es-AR" b="1" dirty="0"/>
          </a:p>
        </p:txBody>
      </p:sp>
      <p:pic>
        <p:nvPicPr>
          <p:cNvPr id="32770" name="Picture 2" descr="C:\Users\SebastiánNicolás\Desktop\Charlas\Dirección Metodología INDEC\Imágenes\5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6891" y="1566847"/>
            <a:ext cx="5419725" cy="3333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324081" y="781029"/>
            <a:ext cx="4724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y segmentar los otros 2 lados completos </a:t>
            </a:r>
            <a:endParaRPr lang="es-AR" b="1" dirty="0"/>
          </a:p>
        </p:txBody>
      </p:sp>
      <p:pic>
        <p:nvPicPr>
          <p:cNvPr id="33794" name="Picture 2" descr="C:\Users\SebastiánNicolás\Desktop\Charlas\Dirección Metodología INDEC\Imágenes\6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5453" y="1138219"/>
            <a:ext cx="6124575" cy="3848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181073" y="1066781"/>
            <a:ext cx="7520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smtClean="0"/>
              <a:t>Opción 3: También se puede segmentar manzana independiente</a:t>
            </a:r>
            <a:endParaRPr lang="es-AR" b="1" dirty="0"/>
          </a:p>
        </p:txBody>
      </p:sp>
      <p:sp>
        <p:nvSpPr>
          <p:cNvPr id="3" name="2 Rectángulo"/>
          <p:cNvSpPr/>
          <p:nvPr/>
        </p:nvSpPr>
        <p:spPr>
          <a:xfrm>
            <a:off x="823883" y="5495937"/>
            <a:ext cx="84296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Como en este caso con lados no excedidos, pero que se segmenta a recorrido</a:t>
            </a:r>
            <a:br>
              <a:rPr lang="es-AR" dirty="0" smtClean="0"/>
            </a:br>
            <a:r>
              <a:rPr lang="es-AR" dirty="0" smtClean="0"/>
              <a:t>en vez de a lados completos usando lados adyacentes</a:t>
            </a:r>
            <a:endParaRPr lang="es-AR" dirty="0"/>
          </a:p>
        </p:txBody>
      </p:sp>
      <p:pic>
        <p:nvPicPr>
          <p:cNvPr id="34818" name="Picture 2" descr="C:\Users\SebastiánNicolás\Desktop\Charlas\Dirección Metodología INDEC\Imágenes\6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1205" y="1852599"/>
            <a:ext cx="5553075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181205" y="2852731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Dar pie a la parte de Manu</a:t>
            </a:r>
            <a:endParaRPr lang="es-AR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609965" y="709591"/>
            <a:ext cx="27146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 smtClean="0"/>
              <a:t>Interfaz Web</a:t>
            </a:r>
            <a:endParaRPr lang="es-AR" sz="2400" dirty="0"/>
          </a:p>
        </p:txBody>
      </p:sp>
      <p:pic>
        <p:nvPicPr>
          <p:cNvPr id="35842" name="Picture 2" descr="C:\Users\SebastiánNicolás\Desktop\Charlas\Dirección Metodología INDEC\Imágenes\6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21" y="1138219"/>
            <a:ext cx="7454448" cy="4943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 rot="20951400">
            <a:off x="141480" y="118800"/>
            <a:ext cx="906912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s-AR" sz="4800" b="1" strike="noStrike" spc="-1">
                <a:latin typeface="Arial"/>
              </a:rPr>
              <a:t>Ingreso usuario/DPE</a:t>
            </a:r>
          </a:p>
        </p:txBody>
      </p:sp>
      <p:sp>
        <p:nvSpPr>
          <p:cNvPr id="180" name="TextShape 2"/>
          <p:cNvSpPr txBox="1"/>
          <p:nvPr/>
        </p:nvSpPr>
        <p:spPr>
          <a:xfrm>
            <a:off x="503640" y="2381400"/>
            <a:ext cx="8867160" cy="3929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algn="just">
              <a:spcAft>
                <a:spcPts val="1148"/>
              </a:spcAft>
            </a:pPr>
            <a:endParaRPr lang="es-AR" sz="2600" b="0" strike="noStrike" spc="-1">
              <a:latin typeface="Arial"/>
            </a:endParaRPr>
          </a:p>
        </p:txBody>
      </p:sp>
      <p:pic>
        <p:nvPicPr>
          <p:cNvPr id="181" name="180 Imagen"/>
          <p:cNvPicPr/>
          <p:nvPr/>
        </p:nvPicPr>
        <p:blipFill>
          <a:blip r:embed="rId2"/>
          <a:stretch/>
        </p:blipFill>
        <p:spPr>
          <a:xfrm>
            <a:off x="216000" y="2381400"/>
            <a:ext cx="4518720" cy="2273400"/>
          </a:xfrm>
          <a:prstGeom prst="rect">
            <a:avLst/>
          </a:prstGeom>
          <a:ln>
            <a:noFill/>
          </a:ln>
          <a:effectLst>
            <a:outerShdw dist="203646" dir="2700000">
              <a:srgbClr val="808080"/>
            </a:outerShdw>
          </a:effectLst>
        </p:spPr>
      </p:pic>
      <p:pic>
        <p:nvPicPr>
          <p:cNvPr id="182" name="181 Imagen"/>
          <p:cNvPicPr/>
          <p:nvPr/>
        </p:nvPicPr>
        <p:blipFill>
          <a:blip r:embed="rId3"/>
          <a:stretch/>
        </p:blipFill>
        <p:spPr>
          <a:xfrm>
            <a:off x="3770280" y="3024000"/>
            <a:ext cx="4860720" cy="2304000"/>
          </a:xfrm>
          <a:prstGeom prst="rect">
            <a:avLst/>
          </a:prstGeom>
          <a:ln>
            <a:noFill/>
          </a:ln>
          <a:effectLst>
            <a:outerShdw dist="203646" dir="2700000">
              <a:srgbClr val="808080"/>
            </a:outerShdw>
          </a:effectLst>
        </p:spPr>
      </p:pic>
      <p:pic>
        <p:nvPicPr>
          <p:cNvPr id="183" name="182 Imagen"/>
          <p:cNvPicPr/>
          <p:nvPr/>
        </p:nvPicPr>
        <p:blipFill>
          <a:blip r:embed="rId4"/>
          <a:stretch/>
        </p:blipFill>
        <p:spPr>
          <a:xfrm>
            <a:off x="1220400" y="2448000"/>
            <a:ext cx="2379600" cy="199800"/>
          </a:xfrm>
          <a:prstGeom prst="rect">
            <a:avLst/>
          </a:prstGeom>
          <a:ln>
            <a:noFill/>
          </a:ln>
          <a:effectLst>
            <a:outerShdw dist="203646" dir="2700000">
              <a:srgbClr val="808080"/>
            </a:outerShdw>
          </a:effectLst>
        </p:spPr>
      </p:pic>
      <p:pic>
        <p:nvPicPr>
          <p:cNvPr id="184" name="183 Imagen"/>
          <p:cNvPicPr/>
          <p:nvPr/>
        </p:nvPicPr>
        <p:blipFill>
          <a:blip r:embed="rId4"/>
          <a:stretch/>
        </p:blipFill>
        <p:spPr>
          <a:xfrm>
            <a:off x="4896000" y="3040200"/>
            <a:ext cx="2379600" cy="199800"/>
          </a:xfrm>
          <a:prstGeom prst="rect">
            <a:avLst/>
          </a:prstGeom>
          <a:ln>
            <a:noFill/>
          </a:ln>
          <a:effectLst>
            <a:outerShdw dist="203646" dir="2700000">
              <a:srgbClr val="808080"/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181337" y="495277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Historia Censo 2010 (ver!)</a:t>
            </a:r>
            <a:endParaRPr lang="es-AR" b="1" dirty="0"/>
          </a:p>
        </p:txBody>
      </p:sp>
      <p:sp>
        <p:nvSpPr>
          <p:cNvPr id="3" name="2 Rectángulo"/>
          <p:cNvSpPr/>
          <p:nvPr/>
        </p:nvSpPr>
        <p:spPr>
          <a:xfrm>
            <a:off x="2538395" y="995343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Direcciones Provinciales de Estadística</a:t>
            </a:r>
            <a:endParaRPr lang="es-AR" dirty="0"/>
          </a:p>
        </p:txBody>
      </p:sp>
      <p:sp>
        <p:nvSpPr>
          <p:cNvPr id="4" name="3 Rectángulo"/>
          <p:cNvSpPr/>
          <p:nvPr/>
        </p:nvSpPr>
        <p:spPr>
          <a:xfrm>
            <a:off x="895321" y="1781161"/>
            <a:ext cx="828680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sz="2400" dirty="0" err="1" smtClean="0"/>
              <a:t>CABA</a:t>
            </a:r>
            <a:r>
              <a:rPr lang="es-AR" sz="2400" dirty="0" smtClean="0"/>
              <a:t>: desarrollo propio (?)</a:t>
            </a:r>
          </a:p>
          <a:p>
            <a:pPr>
              <a:buFont typeface="Arial" pitchFamily="34" charset="0"/>
              <a:buChar char="•"/>
            </a:pPr>
            <a:r>
              <a:rPr lang="es-AR" sz="2400" dirty="0" smtClean="0"/>
              <a:t>Neuquén y Rio Negro: software desarrollado en (?) sin documentación, ni acceso al código, ni al desarrollador</a:t>
            </a:r>
          </a:p>
          <a:p>
            <a:pPr>
              <a:buFont typeface="Arial" pitchFamily="34" charset="0"/>
              <a:buChar char="•"/>
            </a:pPr>
            <a:r>
              <a:rPr lang="es-AR" sz="2400" dirty="0" smtClean="0"/>
              <a:t>Otras provincias: software </a:t>
            </a:r>
            <a:r>
              <a:rPr lang="es-AR" sz="2400" dirty="0" err="1" smtClean="0"/>
              <a:t>NQN</a:t>
            </a:r>
            <a:r>
              <a:rPr lang="es-AR" sz="2400" dirty="0" smtClean="0"/>
              <a:t> + segmentación manual</a:t>
            </a:r>
          </a:p>
          <a:p>
            <a:pPr>
              <a:buFont typeface="Arial" pitchFamily="34" charset="0"/>
              <a:buChar char="•"/>
            </a:pPr>
            <a:r>
              <a:rPr lang="es-AR" sz="2400" dirty="0" smtClean="0"/>
              <a:t>Provincia de </a:t>
            </a:r>
            <a:r>
              <a:rPr lang="es-AR" sz="2400" dirty="0" err="1" smtClean="0"/>
              <a:t>BsAs</a:t>
            </a:r>
            <a:r>
              <a:rPr lang="es-AR" sz="2400" dirty="0" smtClean="0"/>
              <a:t>: 3 pilares</a:t>
            </a:r>
          </a:p>
          <a:p>
            <a:pPr lvl="1">
              <a:buFont typeface="Wingdings" pitchFamily="2" charset="2"/>
              <a:buChar char="§"/>
            </a:pPr>
            <a:r>
              <a:rPr lang="es-AR" sz="2400" dirty="0" smtClean="0"/>
              <a:t>tercerización a empresa privada IMPRONTA</a:t>
            </a:r>
            <a:br>
              <a:rPr lang="es-AR" sz="2400" dirty="0" smtClean="0"/>
            </a:br>
            <a:r>
              <a:rPr lang="es-AR" sz="2400" dirty="0" smtClean="0"/>
              <a:t>entregando de listados y cartografía quedando el código en propiedad de la empresa</a:t>
            </a:r>
          </a:p>
          <a:p>
            <a:pPr lvl="1">
              <a:buFont typeface="Wingdings" pitchFamily="2" charset="2"/>
              <a:buChar char="§"/>
            </a:pPr>
            <a:r>
              <a:rPr lang="es-AR" sz="2400" dirty="0" smtClean="0"/>
              <a:t>Instituto de Cálculo </a:t>
            </a:r>
            <a:r>
              <a:rPr lang="es-AR" sz="2400" dirty="0" err="1" smtClean="0"/>
              <a:t>FCEyN</a:t>
            </a:r>
            <a:r>
              <a:rPr lang="es-AR" sz="2400" dirty="0" smtClean="0"/>
              <a:t/>
            </a:r>
            <a:br>
              <a:rPr lang="es-AR" sz="2400" dirty="0" smtClean="0"/>
            </a:br>
            <a:r>
              <a:rPr lang="es-AR" sz="2400" dirty="0" smtClean="0"/>
              <a:t>planteo matemático: Tesis de Doctorado</a:t>
            </a:r>
          </a:p>
          <a:p>
            <a:pPr lvl="1">
              <a:buFont typeface="Wingdings" pitchFamily="2" charset="2"/>
              <a:buChar char="§"/>
            </a:pPr>
            <a:r>
              <a:rPr lang="es-AR" sz="2400" dirty="0" smtClean="0"/>
              <a:t>uso de </a:t>
            </a:r>
            <a:r>
              <a:rPr lang="es-AR" sz="2400" dirty="0" err="1" smtClean="0"/>
              <a:t>CPLEX</a:t>
            </a:r>
            <a:r>
              <a:rPr lang="es-AR" sz="2400" dirty="0" smtClean="0"/>
              <a:t> (R) con licencia de IBM</a:t>
            </a:r>
            <a:endParaRPr lang="es-AR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 rot="20955000">
            <a:off x="496800" y="3000240"/>
            <a:ext cx="9069120" cy="2127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AR" sz="7500" b="1" strike="noStrike" spc="-1">
                <a:latin typeface="Arial"/>
              </a:rPr>
              <a:t>Carga de Datos</a:t>
            </a:r>
          </a:p>
        </p:txBody>
      </p:sp>
      <p:sp>
        <p:nvSpPr>
          <p:cNvPr id="186" name="TextShape 2"/>
          <p:cNvSpPr txBox="1"/>
          <p:nvPr/>
        </p:nvSpPr>
        <p:spPr>
          <a:xfrm rot="20959200">
            <a:off x="613800" y="4702680"/>
            <a:ext cx="8867520" cy="819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  <a:buFont typeface="Wingdings" charset="2"/>
              <a:buChar char=""/>
            </a:pPr>
            <a:fld id="{8B8ABE4A-E8B3-47A7-ACFF-6A9C483AA216}" type="author">
              <a:rPr lang="es-AR" sz="3200" b="0" strike="noStrike" spc="-1">
                <a:latin typeface="Arial"/>
              </a:rPr>
              <a:pPr algn="ctr"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t> </a:t>
            </a:fld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 rot="20951400">
            <a:off x="140760" y="-182880"/>
            <a:ext cx="906912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s-AR" sz="4800" b="1" spc="-1" dirty="0" err="1" smtClean="0">
                <a:latin typeface="Arial"/>
              </a:rPr>
              <a:t>BD</a:t>
            </a:r>
            <a:r>
              <a:rPr lang="es-AR" sz="4800" b="1" strike="noStrike" spc="-1" dirty="0" smtClean="0">
                <a:latin typeface="Arial"/>
              </a:rPr>
              <a:t> </a:t>
            </a:r>
            <a:r>
              <a:rPr lang="es-AR" sz="4800" b="1" strike="noStrike" spc="-1" dirty="0">
                <a:latin typeface="Arial"/>
              </a:rPr>
              <a:t>y </a:t>
            </a:r>
            <a:r>
              <a:rPr lang="es-AR" sz="4800" b="1" strike="noStrike" spc="-1" dirty="0" smtClean="0">
                <a:latin typeface="Arial"/>
              </a:rPr>
              <a:t>Listado</a:t>
            </a:r>
            <a:endParaRPr lang="es-AR" sz="4800" b="1" strike="noStrike" spc="-1" dirty="0">
              <a:latin typeface="Arial"/>
            </a:endParaRPr>
          </a:p>
        </p:txBody>
      </p:sp>
      <p:pic>
        <p:nvPicPr>
          <p:cNvPr id="163842" name="Picture 2" descr="C:\Users\SebastiánNicolás\Desktop\ima\z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569" y="1709723"/>
            <a:ext cx="8915401" cy="494347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2" descr="C:\Users\SebastiánNicolás\Desktop\ima\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55" y="1066781"/>
            <a:ext cx="9233129" cy="4970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2" descr="C:\Users\SebastiánNicolás\Desktop\ima\x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45" y="1781161"/>
            <a:ext cx="8896377" cy="31174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2"/>
          <p:cNvSpPr txBox="1"/>
          <p:nvPr/>
        </p:nvSpPr>
        <p:spPr>
          <a:xfrm rot="20955000">
            <a:off x="-2186533" y="-100944"/>
            <a:ext cx="9069120" cy="15118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AR" sz="7500" b="1" spc="-1" dirty="0" err="1" smtClean="0">
                <a:latin typeface="Arial"/>
              </a:rPr>
              <a:t>F4</a:t>
            </a:r>
            <a:r>
              <a:rPr lang="es-AR" sz="7500" b="1" spc="-1" dirty="0" smtClean="0">
                <a:latin typeface="Arial"/>
              </a:rPr>
              <a:t> </a:t>
            </a:r>
            <a:r>
              <a:rPr lang="es-AR" sz="7500" b="1" spc="-1" dirty="0" err="1" smtClean="0">
                <a:latin typeface="Arial"/>
              </a:rPr>
              <a:t>R8</a:t>
            </a:r>
            <a:r>
              <a:rPr lang="es-AR" sz="7500" b="1" spc="-1" dirty="0" smtClean="0">
                <a:latin typeface="Arial"/>
              </a:rPr>
              <a:t> </a:t>
            </a:r>
            <a:r>
              <a:rPr lang="es-AR" sz="7500" b="1" spc="-1" dirty="0" err="1" smtClean="0">
                <a:latin typeface="Arial"/>
              </a:rPr>
              <a:t>S7</a:t>
            </a:r>
            <a:endParaRPr lang="es-AR" sz="7500" b="1" strike="noStrike" spc="-1" dirty="0">
              <a:latin typeface="Arial"/>
            </a:endParaRPr>
          </a:p>
        </p:txBody>
      </p:sp>
      <p:pic>
        <p:nvPicPr>
          <p:cNvPr id="124929" name="Picture 1" descr="C:\Users\SebastiánNicolás\Desktop\ima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09833" y="1138219"/>
            <a:ext cx="4071966" cy="5353035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6824675" y="2352665"/>
            <a:ext cx="2928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Cantidad deseada: 36</a:t>
            </a:r>
          </a:p>
          <a:p>
            <a:r>
              <a:rPr lang="es-AR" dirty="0" smtClean="0"/>
              <a:t>Cantidad </a:t>
            </a:r>
            <a:r>
              <a:rPr lang="es-AR" dirty="0" err="1" smtClean="0"/>
              <a:t>max</a:t>
            </a:r>
            <a:r>
              <a:rPr lang="es-AR" dirty="0" smtClean="0"/>
              <a:t> deseada: 40</a:t>
            </a:r>
          </a:p>
          <a:p>
            <a:r>
              <a:rPr lang="es-AR" dirty="0" smtClean="0"/>
              <a:t>Cantidad min deseada: 32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/>
          <p:cNvSpPr txBox="1"/>
          <p:nvPr/>
        </p:nvSpPr>
        <p:spPr>
          <a:xfrm rot="20955000">
            <a:off x="-810646" y="344094"/>
            <a:ext cx="9192845" cy="9565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AR" sz="3200" b="1" strike="noStrike" spc="-1" dirty="0">
                <a:latin typeface="Arial"/>
              </a:rPr>
              <a:t>Resultado de radio segmentado</a:t>
            </a:r>
          </a:p>
        </p:txBody>
      </p:sp>
      <p:pic>
        <p:nvPicPr>
          <p:cNvPr id="123905" name="Picture 1" descr="C:\Users\SebastiánNicolás\Desktop\ima\2.jpg"/>
          <p:cNvPicPr>
            <a:picLocks noChangeAspect="1" noChangeArrowheads="1"/>
          </p:cNvPicPr>
          <p:nvPr/>
        </p:nvPicPr>
        <p:blipFill>
          <a:blip r:embed="rId2"/>
          <a:srcRect r="8674"/>
          <a:stretch>
            <a:fillRect/>
          </a:stretch>
        </p:blipFill>
        <p:spPr bwMode="auto">
          <a:xfrm>
            <a:off x="82533" y="2066913"/>
            <a:ext cx="9994917" cy="3429024"/>
          </a:xfrm>
          <a:prstGeom prst="rect">
            <a:avLst/>
          </a:prstGeom>
          <a:noFill/>
        </p:spPr>
      </p:pic>
      <p:cxnSp>
        <p:nvCxnSpPr>
          <p:cNvPr id="5" name="4 Conector recto"/>
          <p:cNvCxnSpPr/>
          <p:nvPr/>
        </p:nvCxnSpPr>
        <p:spPr>
          <a:xfrm>
            <a:off x="0" y="4638681"/>
            <a:ext cx="621510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/>
          <p:cNvSpPr txBox="1"/>
          <p:nvPr/>
        </p:nvSpPr>
        <p:spPr>
          <a:xfrm rot="20955000">
            <a:off x="-282096" y="473146"/>
            <a:ext cx="5156308" cy="8821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AR" sz="2400" b="1" strike="noStrike" spc="-1" dirty="0">
                <a:latin typeface="Arial"/>
              </a:rPr>
              <a:t>Grafo de radio segmentado</a:t>
            </a:r>
          </a:p>
        </p:txBody>
      </p:sp>
      <p:pic>
        <p:nvPicPr>
          <p:cNvPr id="122881" name="Picture 1" descr="C:\Users\SebastiánNicolás\Desktop\ima\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1205" y="1066781"/>
            <a:ext cx="6572296" cy="6239086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1" descr="C:\Users\SebastiánNicolás\Desktop\ima\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07" y="852467"/>
            <a:ext cx="8521331" cy="3975099"/>
          </a:xfrm>
          <a:prstGeom prst="rect">
            <a:avLst/>
          </a:prstGeom>
          <a:noFill/>
        </p:spPr>
      </p:pic>
      <p:cxnSp>
        <p:nvCxnSpPr>
          <p:cNvPr id="5" name="4 Conector recto"/>
          <p:cNvCxnSpPr/>
          <p:nvPr/>
        </p:nvCxnSpPr>
        <p:spPr>
          <a:xfrm>
            <a:off x="466693" y="3708399"/>
            <a:ext cx="621510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1" descr="C:\Users\SebastiánNicolás\Desktop\ima\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379" y="781029"/>
            <a:ext cx="9688817" cy="4767269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824147" y="709591"/>
            <a:ext cx="36054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4400" dirty="0" smtClean="0"/>
              <a:t>Salida gráfica</a:t>
            </a:r>
            <a:endParaRPr lang="es-AR" sz="4400" dirty="0"/>
          </a:p>
        </p:txBody>
      </p:sp>
      <p:sp>
        <p:nvSpPr>
          <p:cNvPr id="5" name="4 Rectángulo"/>
          <p:cNvSpPr/>
          <p:nvPr/>
        </p:nvSpPr>
        <p:spPr>
          <a:xfrm>
            <a:off x="395255" y="2281227"/>
            <a:ext cx="942981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/>
            <a:r>
              <a:rPr lang="es-AR" sz="2800" dirty="0" smtClean="0"/>
              <a:t>La salida grafica es el paso final del proceso de segmentación , que nos permite visualizar a través de mapas: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s-AR" sz="2800" dirty="0" smtClean="0"/>
              <a:t>La ubicación </a:t>
            </a:r>
            <a:r>
              <a:rPr lang="es-AR" sz="2800" dirty="0" smtClean="0"/>
              <a:t>geográfica en el territorio </a:t>
            </a:r>
            <a:r>
              <a:rPr lang="es-AR" sz="2800" dirty="0" smtClean="0"/>
              <a:t>(</a:t>
            </a:r>
            <a:r>
              <a:rPr lang="es-AR" sz="2800" dirty="0" err="1" smtClean="0"/>
              <a:t>UGE</a:t>
            </a:r>
            <a:r>
              <a:rPr lang="es-AR" sz="2800" dirty="0" smtClean="0"/>
              <a:t>)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s-AR" sz="2800" dirty="0" smtClean="0"/>
              <a:t>La </a:t>
            </a:r>
            <a:r>
              <a:rPr lang="es-AR" sz="2800" dirty="0" smtClean="0"/>
              <a:t>distribución completa </a:t>
            </a:r>
            <a:r>
              <a:rPr lang="es-AR" sz="2800" dirty="0" smtClean="0"/>
              <a:t>de los segmentos en un </a:t>
            </a:r>
            <a:r>
              <a:rPr lang="es-AR" sz="2800" dirty="0" smtClean="0"/>
              <a:t>Aglomerado</a:t>
            </a:r>
            <a:r>
              <a:rPr lang="es-AR" sz="2800" dirty="0" smtClean="0"/>
              <a:t>,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s-AR" sz="2800" dirty="0" smtClean="0"/>
              <a:t>El recorrido recomendado de cada segmento,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s-AR" sz="2800" dirty="0" smtClean="0"/>
              <a:t>El inicio y fin del trabajo de campo de cada censista.</a:t>
            </a:r>
          </a:p>
          <a:p>
            <a:pPr marL="342900" indent="-342900" algn="just"/>
            <a:endParaRPr lang="es-AR" sz="2800" dirty="0" smtClean="0"/>
          </a:p>
          <a:p>
            <a:pPr marL="342900" indent="-342900" algn="just">
              <a:buFont typeface="Arial" pitchFamily="34" charset="0"/>
              <a:buChar char="•"/>
            </a:pPr>
            <a:endParaRPr lang="es-AR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519363" y="3181261"/>
            <a:ext cx="5038725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2800" dirty="0" smtClean="0"/>
              <a:t>Describir el problema</a:t>
            </a:r>
            <a:br>
              <a:rPr lang="es-AR" sz="2800" dirty="0" smtClean="0"/>
            </a:br>
            <a:endParaRPr lang="es-AR" sz="2800" dirty="0" smtClean="0"/>
          </a:p>
          <a:p>
            <a:r>
              <a:rPr lang="es-AR" sz="2800" dirty="0" smtClean="0"/>
              <a:t>Formular matemáticamente</a:t>
            </a:r>
          </a:p>
          <a:p>
            <a:r>
              <a:rPr lang="es-AR" sz="2800" dirty="0" smtClean="0"/>
              <a:t>Presentar heurísticas</a:t>
            </a:r>
            <a:endParaRPr lang="es-AR" sz="2800" dirty="0"/>
          </a:p>
        </p:txBody>
      </p:sp>
      <p:sp>
        <p:nvSpPr>
          <p:cNvPr id="5" name="4 Rectángulo"/>
          <p:cNvSpPr/>
          <p:nvPr/>
        </p:nvSpPr>
        <p:spPr>
          <a:xfrm>
            <a:off x="2181205" y="1495409"/>
            <a:ext cx="4724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dirty="0" smtClean="0"/>
              <a:t>Algoritmos de segmentación</a:t>
            </a:r>
            <a:endParaRPr lang="es-A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395255" y="852467"/>
            <a:ext cx="94436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4400" dirty="0" smtClean="0"/>
              <a:t>Beneficios de automatizar el proceso</a:t>
            </a:r>
            <a:endParaRPr lang="es-AR" sz="4400" dirty="0"/>
          </a:p>
        </p:txBody>
      </p:sp>
      <p:sp>
        <p:nvSpPr>
          <p:cNvPr id="5" name="4 Rectángulo"/>
          <p:cNvSpPr/>
          <p:nvPr/>
        </p:nvSpPr>
        <p:spPr>
          <a:xfrm>
            <a:off x="681007" y="1852599"/>
            <a:ext cx="885831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s-AR" sz="2800" dirty="0" smtClean="0"/>
              <a:t>Generar automáticamente </a:t>
            </a:r>
            <a:r>
              <a:rPr lang="es-AR" sz="2800" b="1" u="sng" dirty="0" smtClean="0"/>
              <a:t>TODOS </a:t>
            </a:r>
            <a:r>
              <a:rPr lang="es-AR" sz="2800" dirty="0" smtClean="0"/>
              <a:t>los mapas de un aglomerado con un solo proceso, eligiendo: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AR" sz="2800" dirty="0" smtClean="0"/>
              <a:t>Finalidad ( Radios o Segmentos),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AR" sz="2800" dirty="0" smtClean="0"/>
              <a:t>Tamaño de Hoja,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AR" sz="2800" dirty="0" smtClean="0"/>
              <a:t>Orientación.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AR" sz="2800" dirty="0" smtClean="0"/>
              <a:t>Formato de salida: Imagen , </a:t>
            </a:r>
            <a:r>
              <a:rPr lang="es-AR" sz="2800" dirty="0" err="1" smtClean="0"/>
              <a:t>pdf</a:t>
            </a:r>
            <a:r>
              <a:rPr lang="es-AR" sz="2800" dirty="0" smtClean="0"/>
              <a:t>, (vectores)</a:t>
            </a:r>
          </a:p>
          <a:p>
            <a:pPr marL="342900" indent="-342900"/>
            <a:r>
              <a:rPr lang="es-AR" sz="2800" dirty="0" smtClean="0"/>
              <a:t>Identificar </a:t>
            </a:r>
            <a:r>
              <a:rPr lang="es-AR" sz="2800" dirty="0" smtClean="0"/>
              <a:t>por nombres unívocos cada mapa según la </a:t>
            </a:r>
            <a:r>
              <a:rPr lang="es-AR" sz="2800" dirty="0" smtClean="0"/>
              <a:t>estructura:</a:t>
            </a:r>
            <a:endParaRPr lang="es-AR" sz="28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s-AR" sz="2800" dirty="0" err="1" smtClean="0"/>
              <a:t>tamaño_orientacion_F_R_S_nombreaglomerado</a:t>
            </a:r>
            <a:r>
              <a:rPr lang="es-AR" sz="2800" dirty="0" smtClean="0"/>
              <a:t>,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AR" sz="2800" dirty="0" err="1" smtClean="0"/>
              <a:t>tipo_tamaño_orientacion</a:t>
            </a:r>
            <a:endParaRPr lang="es-AR" sz="2800" dirty="0" smtClean="0"/>
          </a:p>
          <a:p>
            <a:pPr marL="342900" indent="-342900">
              <a:buFont typeface="Arial" pitchFamily="34" charset="0"/>
              <a:buChar char="•"/>
            </a:pPr>
            <a:endParaRPr lang="es-AR" sz="2800" dirty="0" smtClean="0"/>
          </a:p>
          <a:p>
            <a:pPr marL="342900" indent="-342900">
              <a:buFont typeface="Arial" pitchFamily="34" charset="0"/>
              <a:buChar char="•"/>
            </a:pPr>
            <a:endParaRPr lang="es-AR" sz="2800" dirty="0" smtClean="0"/>
          </a:p>
          <a:p>
            <a:pPr marL="342900" indent="-342900">
              <a:buFont typeface="Arial" pitchFamily="34" charset="0"/>
              <a:buChar char="•"/>
            </a:pPr>
            <a:endParaRPr lang="es-AR" sz="28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395255" y="852467"/>
            <a:ext cx="94436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4400" dirty="0" smtClean="0"/>
              <a:t>Beneficios de automatizar el proceso</a:t>
            </a:r>
            <a:endParaRPr lang="es-AR" sz="4400" dirty="0"/>
          </a:p>
        </p:txBody>
      </p:sp>
      <p:sp>
        <p:nvSpPr>
          <p:cNvPr id="5" name="4 Rectángulo"/>
          <p:cNvSpPr/>
          <p:nvPr/>
        </p:nvSpPr>
        <p:spPr>
          <a:xfrm>
            <a:off x="681007" y="1852599"/>
            <a:ext cx="885831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s-AR" sz="2800" dirty="0" smtClean="0"/>
              <a:t>Reducir </a:t>
            </a:r>
            <a:r>
              <a:rPr lang="es-AR" sz="2800" dirty="0" smtClean="0"/>
              <a:t>el tiempo de elaboración de mapas 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AR" sz="2800" dirty="0" smtClean="0"/>
              <a:t>20 mapas de radios , aproximadamente  5 </a:t>
            </a:r>
            <a:r>
              <a:rPr lang="es-AR" sz="2800" dirty="0" smtClean="0"/>
              <a:t>min,</a:t>
            </a:r>
            <a:endParaRPr lang="es-AR" sz="28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s-AR" sz="2800" dirty="0" smtClean="0"/>
              <a:t>157</a:t>
            </a:r>
            <a:r>
              <a:rPr lang="es-AR" sz="2800" dirty="0" smtClean="0"/>
              <a:t> </a:t>
            </a:r>
            <a:r>
              <a:rPr lang="es-AR" sz="2800" dirty="0" smtClean="0"/>
              <a:t>mapas de segmentos ,aproximadamente </a:t>
            </a:r>
            <a:r>
              <a:rPr lang="es-AR" sz="2800" dirty="0" smtClean="0"/>
              <a:t>30 min</a:t>
            </a:r>
          </a:p>
          <a:p>
            <a:pPr marL="342900" indent="-342900"/>
            <a:r>
              <a:rPr lang="es-AR" sz="2800" dirty="0" smtClean="0"/>
              <a:t>(segmentación 2010 </a:t>
            </a:r>
            <a:r>
              <a:rPr lang="es-AR" sz="2800" dirty="0" err="1" smtClean="0"/>
              <a:t>aprox</a:t>
            </a:r>
            <a:r>
              <a:rPr lang="es-AR" sz="2800" dirty="0" smtClean="0"/>
              <a:t> )</a:t>
            </a:r>
          </a:p>
          <a:p>
            <a:pPr marL="342900" indent="-342900"/>
            <a:endParaRPr lang="es-AR" sz="2800" dirty="0" smtClean="0"/>
          </a:p>
          <a:p>
            <a:pPr marL="342900" indent="-342900"/>
            <a:r>
              <a:rPr lang="es-AR" sz="2800" dirty="0" smtClean="0"/>
              <a:t>Reducir el tiempo de elaboración de </a:t>
            </a:r>
            <a:r>
              <a:rPr lang="es-AR" sz="2800" dirty="0" err="1" smtClean="0"/>
              <a:t>R3</a:t>
            </a:r>
            <a:r>
              <a:rPr lang="es-AR" sz="2800" dirty="0" smtClean="0"/>
              <a:t> </a:t>
            </a:r>
            <a:endParaRPr lang="es-AR" sz="28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s-AR" sz="2800" dirty="0" smtClean="0"/>
              <a:t>Configurar </a:t>
            </a:r>
            <a:r>
              <a:rPr lang="es-AR" sz="2800" dirty="0" smtClean="0"/>
              <a:t>parámetros</a:t>
            </a:r>
            <a:endParaRPr lang="es-AR" sz="28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s-AR" sz="2800" dirty="0" smtClean="0"/>
              <a:t>Generar </a:t>
            </a:r>
            <a:r>
              <a:rPr lang="es-AR" sz="2800" dirty="0" err="1" smtClean="0"/>
              <a:t>R3</a:t>
            </a:r>
            <a:endParaRPr lang="es-AR" sz="2800" dirty="0" smtClean="0"/>
          </a:p>
          <a:p>
            <a:pPr marL="342900" indent="-342900"/>
            <a:endParaRPr lang="es-AR" sz="2800" dirty="0" smtClean="0"/>
          </a:p>
          <a:p>
            <a:pPr marL="342900" indent="-342900"/>
            <a:r>
              <a:rPr lang="es-AR" sz="2800" dirty="0" smtClean="0"/>
              <a:t>Rehacer un </a:t>
            </a:r>
            <a:r>
              <a:rPr lang="es-AR" sz="2800" dirty="0" smtClean="0"/>
              <a:t>mapa de manera individual, </a:t>
            </a:r>
            <a:r>
              <a:rPr lang="es-AR" sz="2800" dirty="0" smtClean="0"/>
              <a:t>para mejorar la visualización de zonas densas</a:t>
            </a:r>
          </a:p>
          <a:p>
            <a:pPr marL="342900" indent="-342900"/>
            <a:endParaRPr lang="es-AR" sz="28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038329" y="852467"/>
            <a:ext cx="59298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4400" dirty="0" smtClean="0"/>
              <a:t>Metodología de trabajo</a:t>
            </a:r>
            <a:endParaRPr lang="es-AR" sz="4400" dirty="0"/>
          </a:p>
        </p:txBody>
      </p:sp>
      <p:sp>
        <p:nvSpPr>
          <p:cNvPr id="5" name="4 Rectángulo"/>
          <p:cNvSpPr/>
          <p:nvPr/>
        </p:nvSpPr>
        <p:spPr>
          <a:xfrm>
            <a:off x="752445" y="2281227"/>
            <a:ext cx="885831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AR" sz="2800" dirty="0" smtClean="0"/>
              <a:t>Abrir proyecto QGIS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AR" sz="2800" dirty="0" smtClean="0"/>
              <a:t>Conectarse a Base de Datos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AR" sz="2800" dirty="0" smtClean="0"/>
              <a:t>Ejecutar un </a:t>
            </a:r>
            <a:r>
              <a:rPr lang="es-AR" sz="2800" dirty="0" smtClean="0"/>
              <a:t>script</a:t>
            </a:r>
            <a:endParaRPr lang="es-AR" sz="28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s-AR" sz="2800" dirty="0" smtClean="0"/>
              <a:t>Configurar parámetros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AR" sz="2800" dirty="0" smtClean="0"/>
              <a:t>Utilizar herramienta atlas para generar </a:t>
            </a:r>
            <a:r>
              <a:rPr lang="es-AR" sz="2800" dirty="0" smtClean="0"/>
              <a:t>mapas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AR" sz="2800" dirty="0" smtClean="0"/>
              <a:t>Utilizar herramienta de informe para generar </a:t>
            </a:r>
            <a:r>
              <a:rPr lang="es-AR" sz="2800" dirty="0" err="1" smtClean="0"/>
              <a:t>R3</a:t>
            </a:r>
            <a:endParaRPr lang="es-AR" sz="28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SebastiánNicolás\Desktop\censo2020\presentacion\qgis.jpg"/>
          <p:cNvPicPr>
            <a:picLocks noChangeAspect="1" noChangeArrowheads="1"/>
          </p:cNvPicPr>
          <p:nvPr/>
        </p:nvPicPr>
        <p:blipFill>
          <a:blip r:embed="rId2"/>
          <a:srcRect l="2435" t="2688" r="39049" b="5913"/>
          <a:stretch>
            <a:fillRect/>
          </a:stretch>
        </p:blipFill>
        <p:spPr bwMode="auto">
          <a:xfrm>
            <a:off x="323816" y="1781161"/>
            <a:ext cx="4870391" cy="2714644"/>
          </a:xfrm>
          <a:prstGeom prst="rect">
            <a:avLst/>
          </a:prstGeom>
          <a:noFill/>
        </p:spPr>
      </p:pic>
      <p:pic>
        <p:nvPicPr>
          <p:cNvPr id="3" name="Picture 2" descr="C:\Users\SebastiánNicolás\Desktop\Charlas\Dirección Metodología INDEC\Imágenes\64.jpg"/>
          <p:cNvPicPr>
            <a:picLocks noChangeAspect="1" noChangeArrowheads="1"/>
          </p:cNvPicPr>
          <p:nvPr/>
        </p:nvPicPr>
        <p:blipFill>
          <a:blip r:embed="rId3"/>
          <a:srcRect l="46765" r="33823" b="61502"/>
          <a:stretch>
            <a:fillRect/>
          </a:stretch>
        </p:blipFill>
        <p:spPr bwMode="auto">
          <a:xfrm>
            <a:off x="7896245" y="352401"/>
            <a:ext cx="1285884" cy="1578130"/>
          </a:xfrm>
          <a:prstGeom prst="rect">
            <a:avLst/>
          </a:prstGeom>
          <a:noFill/>
        </p:spPr>
      </p:pic>
      <p:pic>
        <p:nvPicPr>
          <p:cNvPr id="4" name="Picture 2" descr="C:\Users\SebastiánNicolás\Desktop\Charlas\Dirección Metodología INDEC\Imágenes\64.jpg"/>
          <p:cNvPicPr>
            <a:picLocks noChangeAspect="1" noChangeArrowheads="1"/>
          </p:cNvPicPr>
          <p:nvPr/>
        </p:nvPicPr>
        <p:blipFill>
          <a:blip r:embed="rId3"/>
          <a:srcRect l="7059" t="34221" r="54117" b="37262"/>
          <a:stretch>
            <a:fillRect/>
          </a:stretch>
        </p:blipFill>
        <p:spPr bwMode="auto">
          <a:xfrm>
            <a:off x="6253171" y="5638813"/>
            <a:ext cx="3143272" cy="1428760"/>
          </a:xfrm>
          <a:prstGeom prst="rect">
            <a:avLst/>
          </a:prstGeom>
          <a:noFill/>
        </p:spPr>
      </p:pic>
      <p:sp>
        <p:nvSpPr>
          <p:cNvPr id="5" name="4 Rectángulo"/>
          <p:cNvSpPr/>
          <p:nvPr/>
        </p:nvSpPr>
        <p:spPr>
          <a:xfrm>
            <a:off x="1681139" y="352401"/>
            <a:ext cx="35718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4400" dirty="0" smtClean="0"/>
              <a:t>Herramientas</a:t>
            </a:r>
            <a:endParaRPr lang="es-AR" sz="4400" dirty="0"/>
          </a:p>
        </p:txBody>
      </p:sp>
      <p:sp>
        <p:nvSpPr>
          <p:cNvPr id="6" name="5 Rectángulo"/>
          <p:cNvSpPr/>
          <p:nvPr/>
        </p:nvSpPr>
        <p:spPr>
          <a:xfrm>
            <a:off x="466693" y="4495805"/>
            <a:ext cx="92155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sz="2800" b="1" dirty="0" smtClean="0"/>
              <a:t>Software de escritorio que crea, edita, visualiza, analiza y publica información  </a:t>
            </a:r>
            <a:r>
              <a:rPr lang="es-AR" sz="2800" b="1" dirty="0" err="1" smtClean="0"/>
              <a:t>geoespacial</a:t>
            </a:r>
            <a:endParaRPr lang="es-AR" sz="2800" b="1" dirty="0"/>
          </a:p>
        </p:txBody>
      </p:sp>
      <p:sp>
        <p:nvSpPr>
          <p:cNvPr id="10" name="9 Rectángulo"/>
          <p:cNvSpPr/>
          <p:nvPr/>
        </p:nvSpPr>
        <p:spPr>
          <a:xfrm>
            <a:off x="1181073" y="6353193"/>
            <a:ext cx="49292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sz="2000" dirty="0" smtClean="0"/>
              <a:t>PostgreSQL y </a:t>
            </a:r>
            <a:r>
              <a:rPr lang="es-AR" sz="2000" dirty="0" err="1" smtClean="0"/>
              <a:t>PostGis</a:t>
            </a:r>
            <a:r>
              <a:rPr lang="es-AR" sz="2000" dirty="0" smtClean="0"/>
              <a:t> que permiten la </a:t>
            </a:r>
            <a:r>
              <a:rPr lang="es-AR" sz="2000" dirty="0" err="1" smtClean="0"/>
              <a:t>conexion</a:t>
            </a:r>
            <a:r>
              <a:rPr lang="es-AR" sz="2000" dirty="0" smtClean="0"/>
              <a:t> a la Base de Datos</a:t>
            </a:r>
            <a:endParaRPr lang="es-AR" sz="2000" dirty="0"/>
          </a:p>
        </p:txBody>
      </p:sp>
      <p:sp>
        <p:nvSpPr>
          <p:cNvPr id="11" name="10 Rectángulo"/>
          <p:cNvSpPr/>
          <p:nvPr/>
        </p:nvSpPr>
        <p:spPr>
          <a:xfrm>
            <a:off x="5895981" y="2066913"/>
            <a:ext cx="39290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dirty="0" smtClean="0"/>
              <a:t>Script </a:t>
            </a:r>
            <a:r>
              <a:rPr lang="es-AR" dirty="0" err="1" smtClean="0"/>
              <a:t>Python</a:t>
            </a:r>
            <a:r>
              <a:rPr lang="es-AR" dirty="0" smtClean="0"/>
              <a:t> (lenguaje de programación) para automatizar la conexión a la base de datos y  la carga de capas a la vista</a:t>
            </a:r>
            <a:endParaRPr lang="es-AR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038329" y="781029"/>
            <a:ext cx="68387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4400" dirty="0" smtClean="0"/>
              <a:t>Que significa usar un atlas</a:t>
            </a:r>
            <a:endParaRPr lang="es-AR" sz="44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0" name="Picture 2" descr="C:\Users\SebastiánNicolás\Desktop\ima\qqqqqqqqqqqqqqqqqqqqqqqqqq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31" y="1281095"/>
            <a:ext cx="3340797" cy="4110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7331" name="Picture 3" descr="C:\Users\SebastiánNicolás\Desktop\ima\q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67221" y="423839"/>
            <a:ext cx="1762125" cy="1895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7332" name="Picture 4" descr="C:\Users\SebastiánNicolás\Desktop\ima\q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81799" y="1781161"/>
            <a:ext cx="2500330" cy="45142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538263" y="495277"/>
            <a:ext cx="6715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CARGA  AUTOMÁTICA  EN LA  VISTA PRINCIPAL </a:t>
            </a:r>
            <a:r>
              <a:rPr lang="es-AR" dirty="0" smtClean="0"/>
              <a:t>QGIS </a:t>
            </a:r>
          </a:p>
          <a:p>
            <a:r>
              <a:rPr lang="es-AR" dirty="0" smtClean="0"/>
              <a:t>RADIO</a:t>
            </a:r>
            <a:endParaRPr lang="es-AR" dirty="0"/>
          </a:p>
        </p:txBody>
      </p:sp>
      <p:pic>
        <p:nvPicPr>
          <p:cNvPr id="39938" name="Picture 2" descr="C:\Users\SebastiánNicolás\Desktop\censo2020\presentacion\genera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44" y="1281095"/>
            <a:ext cx="8534373" cy="50006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7" name="Picture 1" descr="C:\Users\SebastiánNicolás\Desktop\ima\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6957" y="781029"/>
            <a:ext cx="4786346" cy="5743436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4895849" y="2066913"/>
            <a:ext cx="4786346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AR" sz="2800" dirty="0" smtClean="0"/>
              <a:t>DESDE UN </a:t>
            </a:r>
            <a:r>
              <a:rPr lang="es-AR" sz="2800" dirty="0" smtClean="0"/>
              <a:t>PROYECTO CONECTADO </a:t>
            </a:r>
            <a:r>
              <a:rPr lang="es-AR" sz="2800" dirty="0" smtClean="0"/>
              <a:t>A UNA </a:t>
            </a:r>
            <a:r>
              <a:rPr lang="es-AR" sz="2800" dirty="0" smtClean="0"/>
              <a:t>BASE </a:t>
            </a:r>
            <a:r>
              <a:rPr lang="es-AR" sz="2800" dirty="0" smtClean="0"/>
              <a:t>DE </a:t>
            </a:r>
            <a:r>
              <a:rPr lang="es-AR" sz="2800" dirty="0" smtClean="0"/>
              <a:t>DATOS</a:t>
            </a:r>
          </a:p>
          <a:p>
            <a:pPr algn="ctr"/>
            <a:endParaRPr lang="es-AR" sz="2800" dirty="0" smtClean="0"/>
          </a:p>
          <a:p>
            <a:pPr algn="ctr"/>
            <a:r>
              <a:rPr lang="es-AR" sz="2800" dirty="0" smtClean="0"/>
              <a:t> ESQUEMA </a:t>
            </a:r>
            <a:r>
              <a:rPr lang="es-AR" sz="2800" dirty="0" err="1" smtClean="0"/>
              <a:t>E0359</a:t>
            </a:r>
            <a:endParaRPr lang="es-AR" sz="2800" dirty="0" smtClean="0"/>
          </a:p>
          <a:p>
            <a:pPr algn="ctr"/>
            <a:r>
              <a:rPr lang="es-AR" sz="2800" dirty="0" err="1" smtClean="0"/>
              <a:t>HUMAHUACA</a:t>
            </a:r>
            <a:endParaRPr lang="es-AR" sz="2800" dirty="0" smtClean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ebastiánNicolás\Desktop\censo2020\presentacion\SCRI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8329" y="995343"/>
            <a:ext cx="6315076" cy="5886450"/>
          </a:xfrm>
          <a:prstGeom prst="rect">
            <a:avLst/>
          </a:prstGeom>
          <a:noFill/>
        </p:spPr>
      </p:pic>
      <p:sp>
        <p:nvSpPr>
          <p:cNvPr id="5" name="4 Rectángulo"/>
          <p:cNvSpPr/>
          <p:nvPr/>
        </p:nvSpPr>
        <p:spPr>
          <a:xfrm>
            <a:off x="3752841" y="423839"/>
            <a:ext cx="3040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EJECUTANDO UN SCRIPT</a:t>
            </a:r>
            <a:endParaRPr lang="es-AR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395387" y="566715"/>
            <a:ext cx="732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PLANTILLAS DE SALIDA GRAFICA CARGADAS EN EL PROYECTO</a:t>
            </a:r>
            <a:endParaRPr lang="es-AR" dirty="0"/>
          </a:p>
        </p:txBody>
      </p:sp>
      <p:pic>
        <p:nvPicPr>
          <p:cNvPr id="40963" name="Picture 3" descr="C:\Users\SebastiánNicolás\Desktop\censo2020\presentacion\radios_plantilla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6693" y="1423971"/>
            <a:ext cx="4162454" cy="4429155"/>
          </a:xfrm>
          <a:prstGeom prst="rect">
            <a:avLst/>
          </a:prstGeom>
          <a:noFill/>
        </p:spPr>
      </p:pic>
      <p:pic>
        <p:nvPicPr>
          <p:cNvPr id="40964" name="Picture 4" descr="C:\Users\SebastiánNicolás\Desktop\censo2020\presentacion\seg_plantilla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24477" y="1414477"/>
            <a:ext cx="4181475" cy="4438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181205" y="638153"/>
            <a:ext cx="194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 smtClean="0"/>
              <a:t>El problema</a:t>
            </a:r>
            <a:endParaRPr lang="es-AR" sz="2400" b="1" dirty="0"/>
          </a:p>
        </p:txBody>
      </p:sp>
      <p:sp>
        <p:nvSpPr>
          <p:cNvPr id="5" name="4 Rectángulo"/>
          <p:cNvSpPr/>
          <p:nvPr/>
        </p:nvSpPr>
        <p:spPr>
          <a:xfrm>
            <a:off x="395255" y="1781161"/>
            <a:ext cx="928694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/>
              <a:t>C</a:t>
            </a:r>
            <a:r>
              <a:rPr lang="es-AR" sz="2400" dirty="0" smtClean="0"/>
              <a:t>ubrir completamente una zona geográfica (llamada </a:t>
            </a:r>
            <a:r>
              <a:rPr lang="es-AR" sz="2400" b="1" i="1" dirty="0"/>
              <a:t>radio</a:t>
            </a:r>
            <a:r>
              <a:rPr lang="es-AR" sz="2400" dirty="0" smtClean="0"/>
              <a:t>) mediante conjuntos de viviendas para ser asignados a censistas</a:t>
            </a:r>
          </a:p>
          <a:p>
            <a:r>
              <a:rPr lang="es-AR" sz="2400" dirty="0" smtClean="0"/>
              <a:t>A estos conjuntos de viviendas los llamaremos </a:t>
            </a:r>
            <a:r>
              <a:rPr lang="es-AR" sz="2400" b="1" i="1" dirty="0" smtClean="0"/>
              <a:t>segmentos </a:t>
            </a:r>
            <a:r>
              <a:rPr lang="es-AR" sz="2400" dirty="0" smtClean="0"/>
              <a:t>y la cantidad de viviendas de un segmento será su </a:t>
            </a:r>
            <a:r>
              <a:rPr lang="es-AR" sz="2400" b="1" i="1" dirty="0"/>
              <a:t>carga</a:t>
            </a:r>
            <a:r>
              <a:rPr lang="es-AR" sz="2400" dirty="0" smtClean="0"/>
              <a:t> los segmentos tendrán al menos las </a:t>
            </a:r>
            <a:r>
              <a:rPr lang="es-AR" sz="2400" dirty="0" err="1" smtClean="0"/>
              <a:t>siguentes</a:t>
            </a:r>
            <a:r>
              <a:rPr lang="es-AR" sz="2400" dirty="0" smtClean="0"/>
              <a:t> estricciones</a:t>
            </a:r>
            <a:br>
              <a:rPr lang="es-AR" sz="2400" dirty="0" smtClean="0"/>
            </a:br>
            <a:endParaRPr lang="es-AR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s-AR" sz="2400" dirty="0" smtClean="0"/>
              <a:t>tener una continuidad geográfica</a:t>
            </a:r>
          </a:p>
          <a:p>
            <a:pPr marL="342900" indent="-342900">
              <a:buFont typeface="+mj-lt"/>
              <a:buAutoNum type="arabicPeriod"/>
            </a:pPr>
            <a:r>
              <a:rPr lang="es-AR" sz="2400" dirty="0" smtClean="0"/>
              <a:t>contener una cantidad determinada de viviendas</a:t>
            </a:r>
          </a:p>
          <a:p>
            <a:pPr marL="342900" indent="-342900">
              <a:buFont typeface="+mj-lt"/>
              <a:buAutoNum type="arabicPeriod"/>
            </a:pPr>
            <a:r>
              <a:rPr lang="es-AR" sz="2400" dirty="0" smtClean="0"/>
              <a:t>inducir un recorrido</a:t>
            </a:r>
          </a:p>
          <a:p>
            <a:pPr marL="342900" indent="-342900">
              <a:buFont typeface="+mj-lt"/>
              <a:buAutoNum type="arabicPeriod"/>
            </a:pPr>
            <a:endParaRPr lang="es-AR" sz="2400" dirty="0"/>
          </a:p>
          <a:p>
            <a:pPr marL="342900" indent="-342900"/>
            <a:r>
              <a:rPr lang="es-AR" sz="2400" dirty="0" smtClean="0"/>
              <a:t>Al conjunto de segmentos que cubren un radio lo llamaremos </a:t>
            </a:r>
            <a:r>
              <a:rPr lang="es-AR" sz="2400" b="1" i="1" dirty="0"/>
              <a:t>segmentación</a:t>
            </a:r>
            <a:endParaRPr lang="es-AR" sz="2400" dirty="0" smtClean="0"/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538527" y="638153"/>
            <a:ext cx="3001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PROPIEDADES DE ATLAS</a:t>
            </a:r>
            <a:endParaRPr lang="es-AR" dirty="0"/>
          </a:p>
        </p:txBody>
      </p:sp>
      <p:pic>
        <p:nvPicPr>
          <p:cNvPr id="3074" name="Picture 2" descr="C:\Users\SebastiánNicolás\Desktop\Charlas\Dirección Metodología INDEC\Imágenes\345.jpg"/>
          <p:cNvPicPr>
            <a:picLocks noChangeAspect="1" noChangeArrowheads="1"/>
          </p:cNvPicPr>
          <p:nvPr/>
        </p:nvPicPr>
        <p:blipFill>
          <a:blip r:embed="rId2"/>
          <a:srcRect l="1934" t="2532" r="3342" b="1266"/>
          <a:stretch>
            <a:fillRect/>
          </a:stretch>
        </p:blipFill>
        <p:spPr bwMode="auto">
          <a:xfrm>
            <a:off x="895321" y="1281095"/>
            <a:ext cx="8643998" cy="5429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752709" y="709591"/>
            <a:ext cx="5000660" cy="642942"/>
          </a:xfrm>
        </p:spPr>
        <p:txBody>
          <a:bodyPr/>
          <a:lstStyle/>
          <a:p>
            <a:r>
              <a:rPr lang="es-AR" dirty="0" smtClean="0"/>
              <a:t>ESTRUCTURA DE ARCHIVOS DE SALIDA</a:t>
            </a:r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>
          <a:xfrm>
            <a:off x="609569" y="1852599"/>
            <a:ext cx="8867160" cy="3000396"/>
          </a:xfrm>
        </p:spPr>
        <p:txBody>
          <a:bodyPr>
            <a:normAutofit fontScale="77500" lnSpcReduction="20000"/>
          </a:bodyPr>
          <a:lstStyle/>
          <a:p>
            <a:r>
              <a:rPr lang="es-AR" sz="2800" u="sng" dirty="0" smtClean="0"/>
              <a:t>Radio</a:t>
            </a:r>
          </a:p>
          <a:p>
            <a:endParaRPr lang="es-AR" sz="2800" u="sng" dirty="0" smtClean="0"/>
          </a:p>
          <a:p>
            <a:r>
              <a:rPr lang="es-AR" sz="2600" dirty="0" smtClean="0"/>
              <a:t>Carpeta </a:t>
            </a:r>
          </a:p>
          <a:p>
            <a:endParaRPr lang="es-AR" sz="2600" dirty="0" smtClean="0"/>
          </a:p>
          <a:p>
            <a:pPr>
              <a:buFont typeface="Arial" pitchFamily="34" charset="0"/>
              <a:buChar char="•"/>
            </a:pPr>
            <a:r>
              <a:rPr lang="es-AR" sz="2600" b="1" dirty="0" smtClean="0"/>
              <a:t>1</a:t>
            </a:r>
            <a:r>
              <a:rPr lang="es-AR" sz="2600" dirty="0" smtClean="0"/>
              <a:t> archivo de formato </a:t>
            </a:r>
            <a:r>
              <a:rPr lang="es-AR" sz="2600" dirty="0" err="1" smtClean="0"/>
              <a:t>pdf</a:t>
            </a:r>
            <a:r>
              <a:rPr lang="es-AR" sz="2600" dirty="0" smtClean="0"/>
              <a:t>, imagen, con tantas hojas como radios tiene el aglomerado</a:t>
            </a:r>
          </a:p>
          <a:p>
            <a:r>
              <a:rPr lang="es-AR" sz="2600" dirty="0" err="1" smtClean="0"/>
              <a:t>radio_tamaño_orientacion</a:t>
            </a:r>
            <a:endParaRPr lang="es-AR" sz="2600" dirty="0" smtClean="0"/>
          </a:p>
          <a:p>
            <a:r>
              <a:rPr lang="es-AR" sz="2600" dirty="0" smtClean="0"/>
              <a:t>Ejemplo: </a:t>
            </a:r>
            <a:r>
              <a:rPr lang="es-AR" sz="2600" dirty="0" err="1" smtClean="0"/>
              <a:t>radio_A4_humahuaca</a:t>
            </a:r>
            <a:endParaRPr lang="es-AR" sz="2600" b="1" dirty="0" smtClean="0"/>
          </a:p>
          <a:p>
            <a:endParaRPr lang="es-AR" sz="2600" dirty="0" smtClean="0"/>
          </a:p>
          <a:p>
            <a:pPr>
              <a:buFont typeface="Arial" pitchFamily="34" charset="0"/>
              <a:buChar char="•"/>
            </a:pPr>
            <a:r>
              <a:rPr lang="es-AR" sz="2600" dirty="0" smtClean="0"/>
              <a:t> 20 archivos formato </a:t>
            </a:r>
            <a:r>
              <a:rPr lang="es-AR" sz="2600" dirty="0" err="1" smtClean="0"/>
              <a:t>pdf</a:t>
            </a:r>
            <a:r>
              <a:rPr lang="es-AR" sz="2600" dirty="0" smtClean="0"/>
              <a:t>, imagen</a:t>
            </a:r>
          </a:p>
          <a:p>
            <a:r>
              <a:rPr lang="es-AR" sz="2600" dirty="0" err="1" smtClean="0"/>
              <a:t>tamañoorientacion_Fn_Rn_localidad</a:t>
            </a:r>
            <a:endParaRPr lang="es-AR" sz="2600" dirty="0" smtClean="0"/>
          </a:p>
          <a:p>
            <a:r>
              <a:rPr lang="es-AR" sz="2600" dirty="0" smtClean="0"/>
              <a:t>Ejemplo: </a:t>
            </a:r>
            <a:r>
              <a:rPr lang="es-AR" sz="2600" dirty="0" err="1" smtClean="0"/>
              <a:t>A4v_F04_R08_Humahuaca</a:t>
            </a:r>
            <a:endParaRPr lang="es-AR" sz="2600" dirty="0" smtClean="0"/>
          </a:p>
          <a:p>
            <a:pPr>
              <a:buFont typeface="Arial" pitchFamily="34" charset="0"/>
              <a:buChar char="•"/>
            </a:pPr>
            <a:endParaRPr lang="es-AR" sz="2800" dirty="0" smtClean="0"/>
          </a:p>
          <a:p>
            <a:endParaRPr lang="es-AR" dirty="0" smtClean="0"/>
          </a:p>
          <a:p>
            <a:endParaRPr lang="es-AR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609569" y="423839"/>
            <a:ext cx="31600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SALIDA GRAFICA RADIOS</a:t>
            </a:r>
          </a:p>
          <a:p>
            <a:r>
              <a:rPr lang="es-AR" dirty="0" smtClean="0"/>
              <a:t>Horizontal o Vertical  </a:t>
            </a:r>
            <a:r>
              <a:rPr lang="es-AR" dirty="0" err="1" smtClean="0"/>
              <a:t>A4</a:t>
            </a:r>
            <a:r>
              <a:rPr lang="es-AR" dirty="0" smtClean="0"/>
              <a:t> o </a:t>
            </a:r>
            <a:r>
              <a:rPr lang="es-AR" dirty="0" err="1" smtClean="0"/>
              <a:t>A3</a:t>
            </a:r>
            <a:endParaRPr lang="es-AR" dirty="0"/>
          </a:p>
        </p:txBody>
      </p:sp>
      <p:graphicFrame>
        <p:nvGraphicFramePr>
          <p:cNvPr id="106498" name="Object 2"/>
          <p:cNvGraphicFramePr>
            <a:graphicFrameLocks noChangeAspect="1"/>
          </p:cNvGraphicFramePr>
          <p:nvPr/>
        </p:nvGraphicFramePr>
        <p:xfrm>
          <a:off x="4395783" y="280963"/>
          <a:ext cx="4786346" cy="6774854"/>
        </p:xfrm>
        <a:graphic>
          <a:graphicData uri="http://schemas.openxmlformats.org/presentationml/2006/ole">
            <p:oleObj spid="_x0000_s106498" name="PDF" r:id="rId3" imgW="0" imgH="0" progId="FoxitReader.Document">
              <p:embed/>
            </p:oleObj>
          </a:graphicData>
        </a:graphic>
      </p:graphicFrame>
      <p:sp>
        <p:nvSpPr>
          <p:cNvPr id="4" name="3 Rectángulo"/>
          <p:cNvSpPr/>
          <p:nvPr/>
        </p:nvSpPr>
        <p:spPr>
          <a:xfrm>
            <a:off x="180941" y="3495673"/>
            <a:ext cx="4000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Nombre del archivo: </a:t>
            </a:r>
            <a:r>
              <a:rPr lang="es-AR" b="1" dirty="0" smtClean="0"/>
              <a:t> </a:t>
            </a:r>
          </a:p>
          <a:p>
            <a:r>
              <a:rPr lang="es-AR" b="1" dirty="0" err="1" smtClean="0"/>
              <a:t>A4v_F04_R08_Humahuaca.pdf</a:t>
            </a:r>
            <a:endParaRPr lang="es-A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752709" y="709591"/>
            <a:ext cx="5000660" cy="642942"/>
          </a:xfrm>
        </p:spPr>
        <p:txBody>
          <a:bodyPr/>
          <a:lstStyle/>
          <a:p>
            <a:r>
              <a:rPr lang="es-AR" dirty="0" smtClean="0"/>
              <a:t>ESTRUCTURA DE ARCHIVOS DE SALIDA</a:t>
            </a:r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>
          <a:xfrm>
            <a:off x="609569" y="1852599"/>
            <a:ext cx="8867160" cy="3000396"/>
          </a:xfrm>
        </p:spPr>
        <p:txBody>
          <a:bodyPr>
            <a:normAutofit fontScale="77500" lnSpcReduction="20000"/>
          </a:bodyPr>
          <a:lstStyle/>
          <a:p>
            <a:r>
              <a:rPr lang="es-AR" sz="2800" u="sng" dirty="0" smtClean="0"/>
              <a:t>Segmento</a:t>
            </a:r>
          </a:p>
          <a:p>
            <a:endParaRPr lang="es-AR" sz="2800" u="sng" dirty="0" smtClean="0"/>
          </a:p>
          <a:p>
            <a:r>
              <a:rPr lang="es-AR" sz="2600" dirty="0" smtClean="0"/>
              <a:t>Carpeta </a:t>
            </a:r>
          </a:p>
          <a:p>
            <a:endParaRPr lang="es-AR" sz="2600" dirty="0" smtClean="0"/>
          </a:p>
          <a:p>
            <a:pPr>
              <a:buFont typeface="Arial" pitchFamily="34" charset="0"/>
              <a:buChar char="•"/>
            </a:pPr>
            <a:r>
              <a:rPr lang="es-AR" sz="2600" dirty="0" smtClean="0"/>
              <a:t>1 archivo de formato </a:t>
            </a:r>
            <a:r>
              <a:rPr lang="es-AR" sz="2600" dirty="0" err="1" smtClean="0"/>
              <a:t>pdf</a:t>
            </a:r>
            <a:r>
              <a:rPr lang="es-AR" sz="2600" dirty="0" smtClean="0"/>
              <a:t>, imagen, con tantas hojas como segmentos tiene el radio.</a:t>
            </a:r>
          </a:p>
          <a:p>
            <a:r>
              <a:rPr lang="es-AR" sz="2600" dirty="0" err="1" smtClean="0"/>
              <a:t>segmento_tamaño_orientacion</a:t>
            </a:r>
            <a:endParaRPr lang="es-AR" sz="2600" dirty="0" smtClean="0"/>
          </a:p>
          <a:p>
            <a:r>
              <a:rPr lang="es-AR" sz="2600" dirty="0" smtClean="0"/>
              <a:t>Ejemplo: </a:t>
            </a:r>
            <a:r>
              <a:rPr lang="es-AR" sz="2600" dirty="0" err="1" smtClean="0"/>
              <a:t>segmento_A4_horizontal</a:t>
            </a:r>
            <a:r>
              <a:rPr lang="es-AR" sz="2600" dirty="0" smtClean="0"/>
              <a:t> </a:t>
            </a:r>
            <a:r>
              <a:rPr lang="es-AR" sz="2600" dirty="0" smtClean="0"/>
              <a:t>(</a:t>
            </a:r>
            <a:r>
              <a:rPr lang="es-AR" sz="2600" dirty="0" smtClean="0"/>
              <a:t>157 </a:t>
            </a:r>
            <a:r>
              <a:rPr lang="es-AR" sz="2600" dirty="0" smtClean="0"/>
              <a:t>hojas</a:t>
            </a:r>
            <a:r>
              <a:rPr lang="es-AR" sz="2600" dirty="0" smtClean="0"/>
              <a:t>)</a:t>
            </a:r>
          </a:p>
          <a:p>
            <a:endParaRPr lang="es-AR" sz="2600" dirty="0" smtClean="0"/>
          </a:p>
          <a:p>
            <a:pPr>
              <a:buFont typeface="Arial" pitchFamily="34" charset="0"/>
              <a:buChar char="•"/>
            </a:pPr>
            <a:r>
              <a:rPr lang="es-AR" sz="2600" dirty="0" smtClean="0"/>
              <a:t>157</a:t>
            </a:r>
            <a:r>
              <a:rPr lang="es-AR" sz="2600" dirty="0" smtClean="0"/>
              <a:t> </a:t>
            </a:r>
            <a:r>
              <a:rPr lang="es-AR" sz="2600" dirty="0" smtClean="0"/>
              <a:t>archivos formato </a:t>
            </a:r>
            <a:r>
              <a:rPr lang="es-AR" sz="2600" dirty="0" err="1" smtClean="0"/>
              <a:t>pdf</a:t>
            </a:r>
            <a:r>
              <a:rPr lang="es-AR" sz="2600" dirty="0" smtClean="0"/>
              <a:t>, imagen</a:t>
            </a:r>
          </a:p>
          <a:p>
            <a:r>
              <a:rPr lang="es-AR" sz="2600" dirty="0" err="1"/>
              <a:t>o</a:t>
            </a:r>
            <a:r>
              <a:rPr lang="es-AR" sz="2600" dirty="0" err="1" smtClean="0"/>
              <a:t>rientacion_Fn_Rn_Sn_localidad</a:t>
            </a:r>
            <a:endParaRPr lang="es-AR" sz="2600" dirty="0" smtClean="0"/>
          </a:p>
          <a:p>
            <a:r>
              <a:rPr lang="es-AR" sz="2600" dirty="0" smtClean="0"/>
              <a:t>Ejemplo: </a:t>
            </a:r>
            <a:r>
              <a:rPr lang="es-AR" sz="2600" dirty="0" err="1" smtClean="0"/>
              <a:t>A4_F4_R8_S6_Humahuaca</a:t>
            </a:r>
            <a:endParaRPr lang="es-AR" sz="2600" dirty="0" smtClean="0"/>
          </a:p>
          <a:p>
            <a:pPr>
              <a:buFont typeface="Arial" pitchFamily="34" charset="0"/>
              <a:buChar char="•"/>
            </a:pPr>
            <a:endParaRPr lang="es-AR" sz="2800" dirty="0" smtClean="0"/>
          </a:p>
          <a:p>
            <a:endParaRPr lang="es-AR" dirty="0" smtClean="0"/>
          </a:p>
          <a:p>
            <a:endParaRPr lang="es-AR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252775" y="280963"/>
            <a:ext cx="36046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SALIDA GRAFICA SEGMENTOS</a:t>
            </a:r>
          </a:p>
          <a:p>
            <a:r>
              <a:rPr lang="es-AR" dirty="0" smtClean="0"/>
              <a:t>Horizontal o Vertical,  </a:t>
            </a:r>
            <a:r>
              <a:rPr lang="es-AR" dirty="0" err="1" smtClean="0"/>
              <a:t>A4</a:t>
            </a:r>
            <a:r>
              <a:rPr lang="es-AR" dirty="0" smtClean="0"/>
              <a:t> o </a:t>
            </a:r>
            <a:r>
              <a:rPr lang="es-AR" dirty="0" err="1" smtClean="0"/>
              <a:t>A3</a:t>
            </a:r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1038197" y="6638945"/>
            <a:ext cx="80337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Nombre del archivo: </a:t>
            </a:r>
            <a:r>
              <a:rPr lang="es-AR" b="1" dirty="0" smtClean="0"/>
              <a:t> </a:t>
            </a:r>
            <a:r>
              <a:rPr lang="es-AR" b="1" dirty="0" err="1" smtClean="0"/>
              <a:t>A4h_F04_R08_S6_Humahuaca.pdf</a:t>
            </a:r>
            <a:endParaRPr lang="es-AR" b="1" dirty="0"/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966759" y="1066781"/>
          <a:ext cx="7143800" cy="5048173"/>
        </p:xfrm>
        <a:graphic>
          <a:graphicData uri="http://schemas.openxmlformats.org/presentationml/2006/ole">
            <p:oleObj spid="_x0000_s1027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80941" y="3495673"/>
            <a:ext cx="4000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Nombre del archivo: </a:t>
            </a:r>
            <a:r>
              <a:rPr lang="es-AR" b="1" dirty="0" smtClean="0"/>
              <a:t> </a:t>
            </a:r>
          </a:p>
          <a:p>
            <a:r>
              <a:rPr lang="es-AR" b="1" dirty="0" err="1" smtClean="0"/>
              <a:t>A4v_F04_R08_S6_Humahuaca.pdf</a:t>
            </a:r>
            <a:endParaRPr lang="es-AR" b="1" dirty="0"/>
          </a:p>
        </p:txBody>
      </p:sp>
      <p:graphicFrame>
        <p:nvGraphicFramePr>
          <p:cNvPr id="105476" name="Object 4"/>
          <p:cNvGraphicFramePr>
            <a:graphicFrameLocks noChangeAspect="1"/>
          </p:cNvGraphicFramePr>
          <p:nvPr/>
        </p:nvGraphicFramePr>
        <p:xfrm>
          <a:off x="4538659" y="209525"/>
          <a:ext cx="4786346" cy="6774851"/>
        </p:xfrm>
        <a:graphic>
          <a:graphicData uri="http://schemas.openxmlformats.org/presentationml/2006/ole">
            <p:oleObj spid="_x0000_s105476" name="PDF" r:id="rId3" imgW="0" imgH="0" progId="FoxitReader.Document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SebastiánNicolás\Desktop\Charlas\Dirección Metodología INDEC\Imágenes\64.jpg"/>
          <p:cNvPicPr>
            <a:picLocks noChangeAspect="1" noChangeArrowheads="1"/>
          </p:cNvPicPr>
          <p:nvPr/>
        </p:nvPicPr>
        <p:blipFill>
          <a:blip r:embed="rId2"/>
          <a:srcRect b="37262"/>
          <a:stretch>
            <a:fillRect/>
          </a:stretch>
        </p:blipFill>
        <p:spPr bwMode="auto">
          <a:xfrm>
            <a:off x="1109635" y="1138219"/>
            <a:ext cx="8096251" cy="3143272"/>
          </a:xfrm>
          <a:prstGeom prst="rect">
            <a:avLst/>
          </a:prstGeom>
          <a:noFill/>
        </p:spPr>
      </p:pic>
      <p:pic>
        <p:nvPicPr>
          <p:cNvPr id="3" name="Picture 2" descr="C:\Users\SebastiánNicolás\Desktop\censo2020\presentacion\qgis.jpg"/>
          <p:cNvPicPr>
            <a:picLocks noChangeAspect="1" noChangeArrowheads="1"/>
          </p:cNvPicPr>
          <p:nvPr/>
        </p:nvPicPr>
        <p:blipFill>
          <a:blip r:embed="rId3"/>
          <a:srcRect l="2435" t="2688" r="39049" b="5913"/>
          <a:stretch>
            <a:fillRect/>
          </a:stretch>
        </p:blipFill>
        <p:spPr bwMode="auto">
          <a:xfrm>
            <a:off x="6610361" y="1709723"/>
            <a:ext cx="2178859" cy="12144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181469" y="566715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Conclusión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038197" y="923905"/>
            <a:ext cx="78581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smtClean="0"/>
              <a:t>Distintos tipos de distribución de viviendas dentro de cada </a:t>
            </a:r>
            <a:r>
              <a:rPr lang="es-AR" sz="2000" b="1" dirty="0" smtClean="0"/>
              <a:t>radio</a:t>
            </a:r>
            <a:endParaRPr lang="es-AR" sz="2000" b="1" dirty="0"/>
          </a:p>
        </p:txBody>
      </p:sp>
      <p:sp>
        <p:nvSpPr>
          <p:cNvPr id="3" name="2 Rectángulo"/>
          <p:cNvSpPr/>
          <p:nvPr/>
        </p:nvSpPr>
        <p:spPr>
          <a:xfrm>
            <a:off x="1109635" y="2209790"/>
            <a:ext cx="78581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Dependiendo de una cantidad deseada de viviendas por segmento, puede </a:t>
            </a:r>
            <a:r>
              <a:rPr lang="es-AR" sz="2400" dirty="0" smtClean="0"/>
              <a:t>darse que haya:</a:t>
            </a:r>
          </a:p>
          <a:p>
            <a:endParaRPr lang="es-AR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s-AR" sz="2400" dirty="0" smtClean="0"/>
              <a:t>pocas viviendas por manzana,</a:t>
            </a:r>
          </a:p>
          <a:p>
            <a:pPr marL="342900" indent="-342900">
              <a:buFont typeface="+mj-lt"/>
              <a:buAutoNum type="arabicPeriod"/>
            </a:pPr>
            <a:r>
              <a:rPr lang="es-AR" sz="2400" dirty="0" smtClean="0"/>
              <a:t>pocas viviendas por lado de manzana, o</a:t>
            </a:r>
          </a:p>
          <a:p>
            <a:pPr marL="342900" indent="-342900">
              <a:buFont typeface="+mj-lt"/>
              <a:buAutoNum type="arabicPeriod"/>
            </a:pPr>
            <a:r>
              <a:rPr lang="es-AR" sz="2400" dirty="0" smtClean="0"/>
              <a:t>muchas viviendas por lado de manzana.</a:t>
            </a:r>
          </a:p>
          <a:p>
            <a:pPr marL="342900" indent="-342900">
              <a:buFont typeface="+mj-lt"/>
              <a:buAutoNum type="arabicPeriod"/>
            </a:pPr>
            <a:endParaRPr lang="es-AR" dirty="0" smtClean="0"/>
          </a:p>
          <a:p>
            <a:pPr marL="342900" indent="-342900"/>
            <a:endParaRPr lang="es-AR" dirty="0" smtClean="0"/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1299</TotalTime>
  <Words>1199</Words>
  <Application>LibreOffice/6.0.7.3$Linux_X86_64 LibreOffice_project/00m0$Build-3</Application>
  <PresentationFormat>Personalizado</PresentationFormat>
  <Paragraphs>250</Paragraphs>
  <Slides>87</Slides>
  <Notes>1</Notes>
  <HiddenSlides>0</HiddenSlides>
  <MMClips>0</MMClips>
  <ScaleCrop>false</ScaleCrop>
  <HeadingPairs>
    <vt:vector size="6" baseType="variant">
      <vt:variant>
        <vt:lpstr>Tema</vt:lpstr>
      </vt:variant>
      <vt:variant>
        <vt:i4>3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87</vt:i4>
      </vt:variant>
    </vt:vector>
  </HeadingPairs>
  <TitlesOfParts>
    <vt:vector size="92" baseType="lpstr">
      <vt:lpstr>Office Theme</vt:lpstr>
      <vt:lpstr>Office Theme</vt:lpstr>
      <vt:lpstr>Office Theme</vt:lpstr>
      <vt:lpstr>PDF</vt:lpstr>
      <vt:lpstr>Foxit PDF Document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  <vt:lpstr>Diapositiva 59</vt:lpstr>
      <vt:lpstr>Diapositiva 60</vt:lpstr>
      <vt:lpstr>Diapositiva 61</vt:lpstr>
      <vt:lpstr>Diapositiva 62</vt:lpstr>
      <vt:lpstr>Diapositiva 63</vt:lpstr>
      <vt:lpstr>Diapositiva 64</vt:lpstr>
      <vt:lpstr>Diapositiva 65</vt:lpstr>
      <vt:lpstr>Diapositiva 66</vt:lpstr>
      <vt:lpstr>Diapositiva 67</vt:lpstr>
      <vt:lpstr>Diapositiva 68</vt:lpstr>
      <vt:lpstr>Diapositiva 69</vt:lpstr>
      <vt:lpstr>Diapositiva 70</vt:lpstr>
      <vt:lpstr>Diapositiva 71</vt:lpstr>
      <vt:lpstr>Diapositiva 72</vt:lpstr>
      <vt:lpstr>Diapositiva 73</vt:lpstr>
      <vt:lpstr>Diapositiva 74</vt:lpstr>
      <vt:lpstr>Diapositiva 75</vt:lpstr>
      <vt:lpstr>Diapositiva 76</vt:lpstr>
      <vt:lpstr>Diapositiva 77</vt:lpstr>
      <vt:lpstr>Diapositiva 78</vt:lpstr>
      <vt:lpstr>Diapositiva 79</vt:lpstr>
      <vt:lpstr>Diapositiva 80</vt:lpstr>
      <vt:lpstr>ESTRUCTURA DE ARCHIVOS DE SALIDA</vt:lpstr>
      <vt:lpstr>Diapositiva 82</vt:lpstr>
      <vt:lpstr>ESTRUCTURA DE ARCHIVOS DE SALIDA</vt:lpstr>
      <vt:lpstr>Diapositiva 84</vt:lpstr>
      <vt:lpstr>Diapositiva 85</vt:lpstr>
      <vt:lpstr>Diapositiva 86</vt:lpstr>
      <vt:lpstr>Diapositiva 87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</dc:title>
  <dc:subject/>
  <dc:creator/>
  <dc:description/>
  <cp:lastModifiedBy>Veronica heredia</cp:lastModifiedBy>
  <cp:revision>161</cp:revision>
  <dcterms:created xsi:type="dcterms:W3CDTF">2020-06-05T01:11:30Z</dcterms:created>
  <dcterms:modified xsi:type="dcterms:W3CDTF">2020-07-31T13:21:16Z</dcterms:modified>
  <dc:language>es-AR</dc:language>
</cp:coreProperties>
</file>